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83" r:id="rId3"/>
    <p:sldId id="291" r:id="rId4"/>
    <p:sldId id="284" r:id="rId5"/>
    <p:sldId id="338" r:id="rId6"/>
    <p:sldId id="285" r:id="rId7"/>
    <p:sldId id="308" r:id="rId8"/>
    <p:sldId id="258" r:id="rId9"/>
    <p:sldId id="263" r:id="rId10"/>
    <p:sldId id="295" r:id="rId11"/>
    <p:sldId id="259" r:id="rId12"/>
    <p:sldId id="276" r:id="rId13"/>
    <p:sldId id="277" r:id="rId14"/>
    <p:sldId id="278" r:id="rId15"/>
    <p:sldId id="279" r:id="rId16"/>
    <p:sldId id="267" r:id="rId17"/>
    <p:sldId id="293" r:id="rId18"/>
    <p:sldId id="260" r:id="rId19"/>
    <p:sldId id="280" r:id="rId20"/>
    <p:sldId id="281" r:id="rId21"/>
    <p:sldId id="297" r:id="rId22"/>
    <p:sldId id="296" r:id="rId23"/>
    <p:sldId id="299" r:id="rId24"/>
    <p:sldId id="300" r:id="rId25"/>
    <p:sldId id="298" r:id="rId26"/>
    <p:sldId id="301" r:id="rId27"/>
    <p:sldId id="328" r:id="rId28"/>
    <p:sldId id="286" r:id="rId29"/>
    <p:sldId id="302" r:id="rId30"/>
    <p:sldId id="287" r:id="rId31"/>
    <p:sldId id="288" r:id="rId32"/>
    <p:sldId id="303" r:id="rId33"/>
    <p:sldId id="304" r:id="rId34"/>
    <p:sldId id="306" r:id="rId35"/>
    <p:sldId id="307" r:id="rId36"/>
    <p:sldId id="309" r:id="rId37"/>
    <p:sldId id="311" r:id="rId38"/>
    <p:sldId id="310" r:id="rId39"/>
    <p:sldId id="312" r:id="rId40"/>
    <p:sldId id="313" r:id="rId41"/>
    <p:sldId id="326" r:id="rId42"/>
    <p:sldId id="324" r:id="rId43"/>
    <p:sldId id="325" r:id="rId44"/>
    <p:sldId id="314" r:id="rId45"/>
    <p:sldId id="315" r:id="rId46"/>
    <p:sldId id="316" r:id="rId47"/>
    <p:sldId id="317" r:id="rId48"/>
    <p:sldId id="327" r:id="rId49"/>
    <p:sldId id="318" r:id="rId50"/>
    <p:sldId id="337" r:id="rId51"/>
    <p:sldId id="319" r:id="rId52"/>
    <p:sldId id="329" r:id="rId53"/>
    <p:sldId id="268" r:id="rId54"/>
    <p:sldId id="257" r:id="rId55"/>
    <p:sldId id="330" r:id="rId56"/>
    <p:sldId id="269" r:id="rId57"/>
    <p:sldId id="270" r:id="rId58"/>
    <p:sldId id="271" r:id="rId59"/>
    <p:sldId id="273" r:id="rId60"/>
    <p:sldId id="274" r:id="rId61"/>
    <p:sldId id="275" r:id="rId62"/>
    <p:sldId id="331" r:id="rId63"/>
    <p:sldId id="332" r:id="rId64"/>
    <p:sldId id="334" r:id="rId65"/>
    <p:sldId id="336" r:id="rId66"/>
    <p:sldId id="335" r:id="rId67"/>
    <p:sldId id="26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4E91"/>
    <a:srgbClr val="D1DAFF"/>
    <a:srgbClr val="164F8F"/>
    <a:srgbClr val="184F90"/>
    <a:srgbClr val="105498"/>
    <a:srgbClr val="18509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BA0C7-BE67-48D5-BD35-DA5DB3D3A47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67D57-D457-4EAE-BF4F-2FDE0C55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1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E15A-8ED6-8531-ACA3-5CE122589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7DFD0-D83B-EBC4-CEFB-E8BCBC290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29BF-34AB-6B7C-2221-C7471337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EED-7842-4258-8A82-6812FA1E8BFB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5F78E-7794-F036-28F3-88211ACD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3C1D-8CA2-9094-5D87-C15A9973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8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38D7-ED46-1642-DC1A-3A465BB2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E15FD-A10E-BAF8-E05C-538407F87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E2C9-0FB1-E71A-FB85-9648E018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B554-37BB-4542-BE7B-4A6B4EE6433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25A5-BF35-212A-9794-5B9117B8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621E-0398-079F-48B0-4E9BF4D8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0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785918-5C87-9CA6-5F8A-9772EFAB8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2CDE8-2A9D-A636-8E8E-D9BC332C9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6C24-D833-818E-EA16-DF647970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672A-4548-49D3-BFAB-EEFB9AC642E7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E245-B4A4-F43F-404C-840EF95B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E3AB-A1E1-E9C0-F70E-E74A4DF4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628-5864-D26E-C525-65E3E5BA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47314-70E0-2292-24E3-AB5D75A3E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846E-FBFF-1E2E-99A4-BE0E4E06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4DED9-C0B4-116E-2505-1DBDB66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532EF-85F9-6967-DAF1-FD8F5653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4261-5AB7-0C17-0691-FAC08076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323B7-BFB6-CB47-54A2-D9047A013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65AF4-438B-B3E9-E401-90F0D5C0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6254-DF34-4B25-8594-5D60DA2E06AD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C8DE-9A32-A5C0-0E13-05A74F38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8E43D-0D9C-7B2E-C87D-4680F225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4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2B64-C63E-44E9-2506-8D19BCE1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EBF-C5BF-83EF-F061-70599F4F7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F7818-064D-B14D-C27C-DBFF56D9C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98F46-BD53-3CDC-1C65-41CC5EC5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910C-AAA9-4EBC-B496-A3B1AB664E29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5A4F0-E8D7-9512-2938-CC32A109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909C-21EB-59DF-39FF-210F630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6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29-DA86-6F21-8709-CCB3B948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9C9AC-3485-C255-51FE-BF2807C85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4E693-EB5D-0123-AE87-7BEAA5F8D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2530E-CA4A-F62C-C8E7-7A271E23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2A2CC-C818-7B55-C1D7-E81B96CA0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0ADFDB-C373-CB11-8A66-84DE595DA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867D-E0D5-49E8-B491-4AFA3BE2396B}" type="datetime1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2E257-BED6-EEE0-2F86-D12E9B4C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6BED7-9CDB-5725-CB58-D080D33C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BB1D-580F-5132-C23E-B9CD688E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580E1-1188-F78F-DBDB-BD60F976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511D-A56B-4FB4-867E-80BB956F2BC0}" type="datetime1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76EA-12EF-2180-D39D-32B344DD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EC9DB-DCC3-B1AB-587D-7D5D1DFE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7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57248-1ACE-B0B5-9242-19E7C147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6D47-A815-4926-A44E-2D6ED0185A8A}" type="datetime1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83C30-0C93-9307-2564-157C449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E16DA-E589-FA88-4D7C-103B1A6A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4F56-B781-88DE-B5CF-8666E168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8CB4-7C73-57F6-4C1F-6C475FF9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CB3E8-9234-B7F9-0909-B0DDAA52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25712-9136-2D26-AB91-5E8C187F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9D76-0D3E-4EA7-B250-0F2D356A6FC0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51FC2-9B9E-5567-DCBC-97BA5F12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D5149-27C1-FBF9-584D-0CDCAADD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ECB5-0124-E4AB-796D-4DD2001A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109C8-FE9F-0C66-9C71-8C3DDAE55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CBBC3-C85A-2A3F-441B-71C12E1B7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CC9F9-8D8B-FF83-A7D0-ECAE1A08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B5876-36BD-4EF0-A012-C15007E79556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17425-9B0E-9676-ADA4-8456000A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C69FA-8AB7-BCF6-F761-4FAE3861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C4ECF-2932-CCE3-D471-28AEE158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F014-55A0-15E8-570C-9924061E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FC8E4-76AA-BD7E-E8F5-883744F5A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A8920-E8A9-414C-8407-630EE2D7E960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CE52D-3D9F-AC04-8299-E6328C65F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F1DD0-ABF1-D159-6BFD-2D7BD5284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0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docs/ma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anaconda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ignu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code.visualstudio.com/docs/copilot/ai-powered-sugges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virtual-environme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openweathermap.org/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C027CC2F-7B4F-AA9B-4D81-E98F83DF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470828"/>
            <a:ext cx="1719435" cy="677445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42C3F97-7163-10DB-A067-B3F1568C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6FE-0C88-4477-8CA6-DFFA80F6EC4B}" type="datetime1">
              <a:rPr lang="en-US" smtClean="0"/>
              <a:t>7/6/2025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743A2CC-628E-6D6B-CB09-6DD9562D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43550-BC90-31DB-C96C-291D61ED3D0D}"/>
              </a:ext>
            </a:extLst>
          </p:cNvPr>
          <p:cNvSpPr txBox="1"/>
          <p:nvPr/>
        </p:nvSpPr>
        <p:spPr>
          <a:xfrm>
            <a:off x="4574339" y="4689618"/>
            <a:ext cx="3340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64F8F"/>
                </a:solidFill>
              </a:rPr>
              <a:t>Dr. Brij Kishor Tiwari</a:t>
            </a:r>
          </a:p>
          <a:p>
            <a:pPr algn="ctr"/>
            <a:r>
              <a:rPr lang="en-US" sz="2400" b="1" dirty="0">
                <a:solidFill>
                  <a:srgbClr val="164F8F"/>
                </a:solidFill>
              </a:rPr>
              <a:t>(Assistant Professor)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852DD20-2BA1-1097-A1A8-83E90344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029677"/>
              </p:ext>
            </p:extLst>
          </p:nvPr>
        </p:nvGraphicFramePr>
        <p:xfrm>
          <a:off x="2046004" y="2285701"/>
          <a:ext cx="8164284" cy="135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474">
                  <a:extLst>
                    <a:ext uri="{9D8B030D-6E8A-4147-A177-3AD203B41FA5}">
                      <a16:colId xmlns:a16="http://schemas.microsoft.com/office/drawing/2014/main" val="1381312057"/>
                    </a:ext>
                  </a:extLst>
                </a:gridCol>
                <a:gridCol w="3425898">
                  <a:extLst>
                    <a:ext uri="{9D8B030D-6E8A-4147-A177-3AD203B41FA5}">
                      <a16:colId xmlns:a16="http://schemas.microsoft.com/office/drawing/2014/main" val="242157776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446022343"/>
                    </a:ext>
                  </a:extLst>
                </a:gridCol>
                <a:gridCol w="522515">
                  <a:extLst>
                    <a:ext uri="{9D8B030D-6E8A-4147-A177-3AD203B41FA5}">
                      <a16:colId xmlns:a16="http://schemas.microsoft.com/office/drawing/2014/main" val="307418034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65650034"/>
                    </a:ext>
                  </a:extLst>
                </a:gridCol>
                <a:gridCol w="968826">
                  <a:extLst>
                    <a:ext uri="{9D8B030D-6E8A-4147-A177-3AD203B41FA5}">
                      <a16:colId xmlns:a16="http://schemas.microsoft.com/office/drawing/2014/main" val="4236025598"/>
                    </a:ext>
                  </a:extLst>
                </a:gridCol>
              </a:tblGrid>
              <a:tr h="44843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Course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Course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Cradit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823073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164F8F"/>
                          </a:solidFill>
                        </a:rPr>
                        <a:t>20EC163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rgbClr val="164F8F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AI Assisted Coding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164F8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164F8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164F8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164F8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47256"/>
                  </a:ext>
                </a:extLst>
              </a:tr>
              <a:tr h="45466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164F8F"/>
                          </a:solidFill>
                        </a:rPr>
                        <a:t>Course Type: Program 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0780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DC99CBF-FE23-F42F-6FE6-2BB17E7F0A88}"/>
              </a:ext>
            </a:extLst>
          </p:cNvPr>
          <p:cNvSpPr/>
          <p:nvPr/>
        </p:nvSpPr>
        <p:spPr>
          <a:xfrm>
            <a:off x="1986643" y="423107"/>
            <a:ext cx="9693728" cy="8164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Department of Computer Science and Artificial Intelligence, SR University, Warangal</a:t>
            </a:r>
          </a:p>
        </p:txBody>
      </p:sp>
    </p:spTree>
    <p:extLst>
      <p:ext uri="{BB962C8B-B14F-4D97-AF65-F5344CB8AC3E}">
        <p14:creationId xmlns:p14="http://schemas.microsoft.com/office/powerpoint/2010/main" val="143416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4F32FAC-A04C-98B3-7273-76DE35C8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8B4D27A-2A03-6A2B-1FD7-382ADD8F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FE7C99-B088-4EBB-BFF6-BECCC96D5DD8}" type="slidenum">
              <a:rPr lang="en-US" smtClean="0"/>
              <a:t>10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B42C34-A5DA-FA7D-1D7B-931AF7BEEEEA}"/>
              </a:ext>
            </a:extLst>
          </p:cNvPr>
          <p:cNvGrpSpPr/>
          <p:nvPr/>
        </p:nvGrpSpPr>
        <p:grpSpPr>
          <a:xfrm>
            <a:off x="1778624" y="1388532"/>
            <a:ext cx="9129171" cy="4967818"/>
            <a:chOff x="1778624" y="1388532"/>
            <a:chExt cx="9129171" cy="4967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6AAA21-FBA6-DC67-0FB4-26AEC7DFB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624" y="1388532"/>
              <a:ext cx="9129171" cy="49678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077032-2440-A580-DF12-0201A3BF586D}"/>
                </a:ext>
              </a:extLst>
            </p:cNvPr>
            <p:cNvSpPr/>
            <p:nvPr/>
          </p:nvSpPr>
          <p:spPr>
            <a:xfrm>
              <a:off x="1898367" y="1388532"/>
              <a:ext cx="2743200" cy="22255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A39D15-382A-0F31-72D4-13A20E750C41}"/>
              </a:ext>
            </a:extLst>
          </p:cNvPr>
          <p:cNvGrpSpPr/>
          <p:nvPr/>
        </p:nvGrpSpPr>
        <p:grpSpPr>
          <a:xfrm>
            <a:off x="1778623" y="1217234"/>
            <a:ext cx="9129171" cy="4967818"/>
            <a:chOff x="610199" y="1130148"/>
            <a:chExt cx="9129171" cy="496781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8D0DA4-E829-F016-580B-794CD4CF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99" y="1130148"/>
              <a:ext cx="9129171" cy="496781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AEB9D0-4D05-7E7F-968C-C91E17D69961}"/>
                </a:ext>
              </a:extLst>
            </p:cNvPr>
            <p:cNvSpPr/>
            <p:nvPr/>
          </p:nvSpPr>
          <p:spPr>
            <a:xfrm>
              <a:off x="3730814" y="1203475"/>
              <a:ext cx="2887940" cy="22255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56E777-E8CD-835A-A242-0401D6B2E1E9}"/>
              </a:ext>
            </a:extLst>
          </p:cNvPr>
          <p:cNvGrpSpPr/>
          <p:nvPr/>
        </p:nvGrpSpPr>
        <p:grpSpPr>
          <a:xfrm>
            <a:off x="2054169" y="1252003"/>
            <a:ext cx="9129171" cy="4967818"/>
            <a:chOff x="2054169" y="1763636"/>
            <a:chExt cx="9129171" cy="496781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2507207-332A-AA13-86F0-F3C607EB4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169" y="1763636"/>
              <a:ext cx="9129171" cy="496781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AE8EDC-579D-E387-303D-E1DA3E54CF83}"/>
                </a:ext>
              </a:extLst>
            </p:cNvPr>
            <p:cNvSpPr/>
            <p:nvPr/>
          </p:nvSpPr>
          <p:spPr>
            <a:xfrm>
              <a:off x="8295400" y="1797993"/>
              <a:ext cx="2887940" cy="22255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12ADAD-D978-BE15-E189-E4F79F9BC587}"/>
              </a:ext>
            </a:extLst>
          </p:cNvPr>
          <p:cNvGrpSpPr/>
          <p:nvPr/>
        </p:nvGrpSpPr>
        <p:grpSpPr>
          <a:xfrm>
            <a:off x="2152142" y="1262892"/>
            <a:ext cx="9129171" cy="4967818"/>
            <a:chOff x="2054169" y="1763636"/>
            <a:chExt cx="9129171" cy="49678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4E0E83A-99BB-83C9-DB3B-514E54D9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169" y="1763636"/>
              <a:ext cx="9129171" cy="496781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B0D536-F3A4-51FC-DC30-CC3F7F21050B}"/>
                </a:ext>
              </a:extLst>
            </p:cNvPr>
            <p:cNvSpPr/>
            <p:nvPr/>
          </p:nvSpPr>
          <p:spPr>
            <a:xfrm>
              <a:off x="2054169" y="4313387"/>
              <a:ext cx="2887940" cy="22255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2D2D30E-46C0-D7CF-0B63-36DC66B5C563}"/>
              </a:ext>
            </a:extLst>
          </p:cNvPr>
          <p:cNvSpPr txBox="1">
            <a:spLocks/>
          </p:cNvSpPr>
          <p:nvPr/>
        </p:nvSpPr>
        <p:spPr>
          <a:xfrm>
            <a:off x="1880978" y="53218"/>
            <a:ext cx="8427793" cy="77704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1C19"/>
                </a:solidFill>
                <a:latin typeface="Inter"/>
              </a:rPr>
              <a:t>Anaconda Documentation</a:t>
            </a:r>
          </a:p>
        </p:txBody>
      </p:sp>
      <p:pic>
        <p:nvPicPr>
          <p:cNvPr id="38" name="Picture 37" descr="WhatsApp Image 2024-08-23 at 15.43.17">
            <a:extLst>
              <a:ext uri="{FF2B5EF4-FFF2-40B4-BE49-F238E27FC236}">
                <a16:creationId xmlns:a16="http://schemas.microsoft.com/office/drawing/2014/main" id="{599C962E-4D31-0993-A657-622AEA4C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B5FCA44-E25B-8B31-06F5-5C3E49702F3D}"/>
              </a:ext>
            </a:extLst>
          </p:cNvPr>
          <p:cNvSpPr txBox="1"/>
          <p:nvPr/>
        </p:nvSpPr>
        <p:spPr>
          <a:xfrm>
            <a:off x="3461658" y="858889"/>
            <a:ext cx="6226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https://www.anaconda.com/docs/main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5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email&#10;&#10;AI-generated content may be incorrect.">
            <a:extLst>
              <a:ext uri="{FF2B5EF4-FFF2-40B4-BE49-F238E27FC236}">
                <a16:creationId xmlns:a16="http://schemas.microsoft.com/office/drawing/2014/main" id="{6FED8B20-B532-0838-6033-15AC0D7E8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2319750"/>
            <a:ext cx="4235668" cy="3479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922" y="991169"/>
            <a:ext cx="3231933" cy="542326"/>
          </a:xfrm>
          <a:solidFill>
            <a:srgbClr val="0070C0"/>
          </a:solidFill>
        </p:spPr>
        <p:txBody>
          <a:bodyPr>
            <a:normAutofit fontScale="90000"/>
          </a:bodyPr>
          <a:lstStyle/>
          <a:p>
            <a:r>
              <a:rPr lang="en-US" sz="3000" dirty="0"/>
              <a:t>Link To Download file</a:t>
            </a:r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8C505553-8112-B339-0834-4A3708964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40899" y="1505575"/>
            <a:ext cx="48642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hlinkClick r:id="rId4"/>
              </a:rPr>
              <a:t>https://www.anaconda.com/download</a:t>
            </a:r>
            <a:r>
              <a:rPr lang="en-US" sz="2200" dirty="0"/>
              <a:t>  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DA80EAD-7A1A-213B-4799-3BA8A488ABF9}"/>
              </a:ext>
            </a:extLst>
          </p:cNvPr>
          <p:cNvSpPr/>
          <p:nvPr/>
        </p:nvSpPr>
        <p:spPr>
          <a:xfrm>
            <a:off x="2259348" y="1901536"/>
            <a:ext cx="609600" cy="609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EA0D65-1078-A339-F05E-38E6C4371A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59"/>
          <a:stretch>
            <a:fillRect/>
          </a:stretch>
        </p:blipFill>
        <p:spPr>
          <a:xfrm>
            <a:off x="5419382" y="1851664"/>
            <a:ext cx="3233057" cy="38400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44034C-BED9-88BD-8752-39631F6805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24"/>
          <a:stretch>
            <a:fillRect/>
          </a:stretch>
        </p:blipFill>
        <p:spPr>
          <a:xfrm>
            <a:off x="8807348" y="1851665"/>
            <a:ext cx="3233058" cy="3840063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F2846C53-DDD9-0053-6598-D5596D55F17F}"/>
              </a:ext>
            </a:extLst>
          </p:cNvPr>
          <p:cNvSpPr/>
          <p:nvPr/>
        </p:nvSpPr>
        <p:spPr>
          <a:xfrm rot="16200000">
            <a:off x="4536229" y="3176585"/>
            <a:ext cx="918605" cy="8477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5F7639-B8BB-5E71-C092-C2BA1F76FB65}"/>
              </a:ext>
            </a:extLst>
          </p:cNvPr>
          <p:cNvSpPr/>
          <p:nvPr/>
        </p:nvSpPr>
        <p:spPr>
          <a:xfrm>
            <a:off x="5663467" y="2724998"/>
            <a:ext cx="1273628" cy="599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EAEDB6-06EC-372D-9742-E3F62D56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43905" y="6153686"/>
            <a:ext cx="5217068" cy="58880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2AF5B-9DE8-E84D-5F3C-FD5252C69AA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6300281" y="3324684"/>
            <a:ext cx="2352158" cy="2829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AB3AA4A-E13F-7208-A727-15BC79F9595E}"/>
              </a:ext>
            </a:extLst>
          </p:cNvPr>
          <p:cNvSpPr txBox="1">
            <a:spLocks/>
          </p:cNvSpPr>
          <p:nvPr/>
        </p:nvSpPr>
        <p:spPr>
          <a:xfrm>
            <a:off x="1959427" y="72036"/>
            <a:ext cx="9895113" cy="66826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dirty="0"/>
              <a:t>Methods to install anaconda</a:t>
            </a:r>
          </a:p>
        </p:txBody>
      </p:sp>
    </p:spTree>
    <p:extLst>
      <p:ext uri="{BB962C8B-B14F-4D97-AF65-F5344CB8AC3E}">
        <p14:creationId xmlns:p14="http://schemas.microsoft.com/office/powerpoint/2010/main" val="413467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1" y="1217452"/>
            <a:ext cx="5616523" cy="5161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25" y="1217451"/>
            <a:ext cx="5997819" cy="50744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8EAA5F-1B9F-35E6-C091-A8BBB004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8" y="53218"/>
            <a:ext cx="8427793" cy="777049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Methods to install anaconda</a:t>
            </a:r>
          </a:p>
        </p:txBody>
      </p:sp>
      <p:pic>
        <p:nvPicPr>
          <p:cNvPr id="7" name="Picture 6" descr="WhatsApp Image 2024-08-23 at 15.43.17">
            <a:extLst>
              <a:ext uri="{FF2B5EF4-FFF2-40B4-BE49-F238E27FC236}">
                <a16:creationId xmlns:a16="http://schemas.microsoft.com/office/drawing/2014/main" id="{32FE8DA6-EFBE-260A-2C88-CB7B6BD59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9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953682"/>
            <a:ext cx="5828242" cy="454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496" y="1919816"/>
            <a:ext cx="5932016" cy="43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F3E6-9797-8BB3-417E-CD645D50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8" y="53218"/>
            <a:ext cx="8427793" cy="777049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Methods to install anaconda</a:t>
            </a:r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E5022C55-CE2D-8CBF-4EFB-BE8050B1B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812"/>
          <a:stretch/>
        </p:blipFill>
        <p:spPr>
          <a:xfrm>
            <a:off x="1694177" y="868680"/>
            <a:ext cx="9440333" cy="4176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074" y="4948238"/>
            <a:ext cx="5347126" cy="1871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1CE03-19FC-F0F1-B097-66C026ED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8" y="53218"/>
            <a:ext cx="8427793" cy="777049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Methods to install anaconda</a:t>
            </a:r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4C314F06-5742-948F-0266-8947F65FE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2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35" y="1172568"/>
            <a:ext cx="7111365" cy="553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DE107-F32A-747F-2059-A535A3F9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8" y="53218"/>
            <a:ext cx="8427793" cy="777049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Methods to install anaconda</a:t>
            </a:r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7A7B91DD-2A31-179C-980C-C8571215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1" y="1013220"/>
            <a:ext cx="5148086" cy="5361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75" y="1105283"/>
            <a:ext cx="5176279" cy="5269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9" y="2872394"/>
            <a:ext cx="4781550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59DC6-1F3D-B6BD-8905-61384BDB0F02}"/>
              </a:ext>
            </a:extLst>
          </p:cNvPr>
          <p:cNvSpPr txBox="1">
            <a:spLocks/>
          </p:cNvSpPr>
          <p:nvPr/>
        </p:nvSpPr>
        <p:spPr>
          <a:xfrm>
            <a:off x="1880978" y="53218"/>
            <a:ext cx="8427793" cy="77704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5192D"/>
                </a:solidFill>
                <a:latin typeface="Studio-Feixen-Sans"/>
              </a:rPr>
              <a:t>Anaconda-Navigator</a:t>
            </a:r>
            <a:endParaRPr lang="en-US" sz="3100" dirty="0"/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626EF4AC-5D2E-912E-8F7A-5744966A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FF16C-27E5-341C-9110-DBC89847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D510D-12F5-9D17-5CA5-9B82B728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72" y="1098227"/>
            <a:ext cx="5201668" cy="550695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rcRect l="3652" b="3031"/>
          <a:stretch>
            <a:fillRect/>
          </a:stretch>
        </p:blipFill>
        <p:spPr>
          <a:xfrm>
            <a:off x="6702917" y="1098227"/>
            <a:ext cx="5064540" cy="562324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E22E606-35F2-63D1-A670-963957A0C768}"/>
              </a:ext>
            </a:extLst>
          </p:cNvPr>
          <p:cNvSpPr txBox="1">
            <a:spLocks/>
          </p:cNvSpPr>
          <p:nvPr/>
        </p:nvSpPr>
        <p:spPr>
          <a:xfrm>
            <a:off x="1880978" y="53218"/>
            <a:ext cx="9102708" cy="77704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Anaconda's Powered Most Recommended and Trusted Open-Source Packages</a:t>
            </a:r>
          </a:p>
        </p:txBody>
      </p:sp>
      <p:pic>
        <p:nvPicPr>
          <p:cNvPr id="20" name="Picture 19" descr="WhatsApp Image 2024-08-23 at 15.43.17">
            <a:extLst>
              <a:ext uri="{FF2B5EF4-FFF2-40B4-BE49-F238E27FC236}">
                <a16:creationId xmlns:a16="http://schemas.microsoft.com/office/drawing/2014/main" id="{2FC4EEA6-D4D8-9D49-5B14-BD6C01AB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31" y="1074962"/>
            <a:ext cx="5263488" cy="55800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51" y="1074963"/>
            <a:ext cx="5230926" cy="5580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DA8041-1C84-BC73-9A4E-EC7150ED2E07}"/>
              </a:ext>
            </a:extLst>
          </p:cNvPr>
          <p:cNvSpPr txBox="1">
            <a:spLocks/>
          </p:cNvSpPr>
          <p:nvPr/>
        </p:nvSpPr>
        <p:spPr>
          <a:xfrm>
            <a:off x="1880978" y="53218"/>
            <a:ext cx="9102708" cy="77704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Anaconda's Powered Most Recommended and Trusted Open-Source Packages</a:t>
            </a:r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C46A9CF6-09F3-CBDB-B5DE-4ECEB14D5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6480" y="34229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--version</a:t>
            </a:r>
          </a:p>
          <a:p>
            <a:endParaRPr lang="en-US" dirty="0"/>
          </a:p>
          <a:p>
            <a:r>
              <a:rPr lang="en-US" dirty="0"/>
              <a:t>python --version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98" y="1506527"/>
            <a:ext cx="3930844" cy="1680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17" y="2172640"/>
            <a:ext cx="4794885" cy="3524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62637" y="3047048"/>
            <a:ext cx="2636520" cy="41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77877" y="3839528"/>
            <a:ext cx="2636520" cy="41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0E926-CA2E-2DC8-7A97-2F45C11B7B83}"/>
              </a:ext>
            </a:extLst>
          </p:cNvPr>
          <p:cNvSpPr txBox="1">
            <a:spLocks/>
          </p:cNvSpPr>
          <p:nvPr/>
        </p:nvSpPr>
        <p:spPr>
          <a:xfrm>
            <a:off x="1880978" y="53218"/>
            <a:ext cx="9102708" cy="77704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5192D"/>
                </a:solidFill>
                <a:latin typeface="Studio-Feixen-Sans"/>
              </a:rPr>
              <a:t>Check after installation</a:t>
            </a:r>
            <a:endParaRPr lang="en-US" sz="3200" dirty="0"/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6FA349B6-5DA3-720B-456D-124D55930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5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D16C-EACE-807C-AB29-6D4BBE7A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DA9BF963-A14E-0D23-3CC5-2A29AEC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" y="144259"/>
            <a:ext cx="1719435" cy="677445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DB5567E-5927-9983-2116-CA7232D4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B24F-02C3-48DA-B7A8-4A361D6C12C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C1B7CF2-B14D-6BDA-CD4A-D84A5D3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9E1E2-9AD9-535D-2D69-ACE96CF7B40B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4C24D-0FFC-DE0A-F268-FC8AADBDFD5B}"/>
              </a:ext>
            </a:extLst>
          </p:cNvPr>
          <p:cNvSpPr/>
          <p:nvPr/>
        </p:nvSpPr>
        <p:spPr>
          <a:xfrm>
            <a:off x="2107702" y="70005"/>
            <a:ext cx="9637984" cy="7516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Syllabus [List of the Experiment]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7EFC7-FEFB-6B73-B169-F099CC447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3" y="1352794"/>
            <a:ext cx="11490599" cy="46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3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5955" y="1209799"/>
            <a:ext cx="105840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>
                <a:solidFill>
                  <a:srgbClr val="05192D"/>
                </a:solidFill>
                <a:latin typeface="Studio-Feixen-Sans"/>
              </a:rPr>
              <a:t>If you don't know where your conda and/or python is, open an </a:t>
            </a:r>
            <a:r>
              <a:rPr lang="en-US" sz="2400" b="1">
                <a:solidFill>
                  <a:srgbClr val="05192D"/>
                </a:solidFill>
                <a:latin typeface="Studio-Feixen-Sans"/>
              </a:rPr>
              <a:t>Anaconda Prompt</a:t>
            </a:r>
            <a:r>
              <a:rPr lang="en-US" sz="2400">
                <a:solidFill>
                  <a:srgbClr val="05192D"/>
                </a:solidFill>
                <a:latin typeface="Studio-Feixen-Sans"/>
              </a:rPr>
              <a:t> and type in the following commands. This is telling you where conda and python are located on your computer.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2" y="2856324"/>
            <a:ext cx="2043113" cy="830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B3E28F9-B3CE-E728-382E-F5807A505DA1}"/>
              </a:ext>
            </a:extLst>
          </p:cNvPr>
          <p:cNvSpPr txBox="1">
            <a:spLocks/>
          </p:cNvSpPr>
          <p:nvPr/>
        </p:nvSpPr>
        <p:spPr>
          <a:xfrm>
            <a:off x="1880978" y="53218"/>
            <a:ext cx="9102708" cy="7103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rgbClr val="05192D"/>
                </a:solidFill>
                <a:latin typeface="Studio-Feixen-Sans"/>
              </a:rPr>
              <a:t>Check after installation</a:t>
            </a:r>
            <a:endParaRPr lang="en-US" sz="3200" dirty="0"/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BCE92B73-F9B8-B70F-874B-7D860213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54500-42C8-978E-7B69-E3D323B6D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45" y="2856324"/>
            <a:ext cx="9106639" cy="35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562C2-3308-8705-7035-A918B8CA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41903-91C5-4596-03C6-AF7A191E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B067B-D089-831B-E8FA-606DC004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72" y="979714"/>
            <a:ext cx="6912428" cy="56996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018387-16FD-C1B2-80E2-DEFA771EFFFC}"/>
              </a:ext>
            </a:extLst>
          </p:cNvPr>
          <p:cNvSpPr txBox="1">
            <a:spLocks/>
          </p:cNvSpPr>
          <p:nvPr/>
        </p:nvSpPr>
        <p:spPr>
          <a:xfrm>
            <a:off x="2209800" y="69804"/>
            <a:ext cx="8427793" cy="77704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5192D"/>
                </a:solidFill>
                <a:latin typeface="Studio-Feixen-Sans"/>
              </a:rPr>
              <a:t>After Installation Check Anaconda-Navigator and Launch VS Code </a:t>
            </a:r>
            <a:endParaRPr lang="en-US" sz="3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23D43-A626-2662-CF0D-B1E9EBA3858A}"/>
              </a:ext>
            </a:extLst>
          </p:cNvPr>
          <p:cNvSpPr/>
          <p:nvPr/>
        </p:nvSpPr>
        <p:spPr>
          <a:xfrm>
            <a:off x="5453743" y="3113315"/>
            <a:ext cx="2253343" cy="2023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FF19D0D3-53DA-453D-1E8E-1769EF71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7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487E-C4D4-9731-92D1-EDC9AC37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7E68-9895-818A-9954-BEB8873C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 descr="WhatsApp Image 2024-08-23 at 15.43.17">
            <a:extLst>
              <a:ext uri="{FF2B5EF4-FFF2-40B4-BE49-F238E27FC236}">
                <a16:creationId xmlns:a16="http://schemas.microsoft.com/office/drawing/2014/main" id="{5F03A89F-3EBF-EF0B-EB5D-3B7CFA1C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183A91F-D686-535C-0224-F8E250AC79EE}"/>
              </a:ext>
            </a:extLst>
          </p:cNvPr>
          <p:cNvSpPr/>
          <p:nvPr/>
        </p:nvSpPr>
        <p:spPr>
          <a:xfrm rot="19165134">
            <a:off x="3456966" y="4086064"/>
            <a:ext cx="3405723" cy="6957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EC59CB-B48F-7FAB-36D5-6B8EB73FA87B}"/>
              </a:ext>
            </a:extLst>
          </p:cNvPr>
          <p:cNvGrpSpPr/>
          <p:nvPr/>
        </p:nvGrpSpPr>
        <p:grpSpPr>
          <a:xfrm>
            <a:off x="546420" y="1817446"/>
            <a:ext cx="4613407" cy="4538904"/>
            <a:chOff x="546421" y="1451202"/>
            <a:chExt cx="4613407" cy="45389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0C196E-CFB2-833A-A777-A3C64291B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421" y="1451202"/>
              <a:ext cx="4613407" cy="453890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5FB9F2-C28B-1762-FECC-F28DD06167D2}"/>
                </a:ext>
              </a:extLst>
            </p:cNvPr>
            <p:cNvSpPr/>
            <p:nvPr/>
          </p:nvSpPr>
          <p:spPr>
            <a:xfrm>
              <a:off x="2775858" y="5455777"/>
              <a:ext cx="1142999" cy="4783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B2AE6-6A17-F83C-CD9F-6A434A28DA1D}"/>
              </a:ext>
            </a:extLst>
          </p:cNvPr>
          <p:cNvGrpSpPr/>
          <p:nvPr/>
        </p:nvGrpSpPr>
        <p:grpSpPr>
          <a:xfrm>
            <a:off x="6623954" y="2795868"/>
            <a:ext cx="4711942" cy="3010055"/>
            <a:chOff x="6417915" y="1923972"/>
            <a:chExt cx="4711942" cy="30100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795756-6787-9184-786C-2DFA611C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7915" y="1923972"/>
              <a:ext cx="4711942" cy="30100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ACB2A6-0CDE-67ED-F55A-8A963DFD127D}"/>
                </a:ext>
              </a:extLst>
            </p:cNvPr>
            <p:cNvSpPr/>
            <p:nvPr/>
          </p:nvSpPr>
          <p:spPr>
            <a:xfrm>
              <a:off x="8958944" y="4433954"/>
              <a:ext cx="1142999" cy="4783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1FFFB60-A567-2372-A56D-6DB83EF6E29E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GitHub Copilot  and VS Code Integration </a:t>
            </a:r>
            <a:endParaRPr lang="en-US" sz="3500" b="1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07B17F-CB40-20D5-604B-23A7CE46EE9E}"/>
              </a:ext>
            </a:extLst>
          </p:cNvPr>
          <p:cNvSpPr/>
          <p:nvPr/>
        </p:nvSpPr>
        <p:spPr>
          <a:xfrm>
            <a:off x="6173253" y="3045886"/>
            <a:ext cx="1012370" cy="478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5F46B-47AC-613E-816C-F8D8D2B2FD69}"/>
              </a:ext>
            </a:extLst>
          </p:cNvPr>
          <p:cNvSpPr txBox="1"/>
          <p:nvPr/>
        </p:nvSpPr>
        <p:spPr>
          <a:xfrm>
            <a:off x="2907538" y="1043821"/>
            <a:ext cx="7543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GitHub Copilot Develop by </a:t>
            </a:r>
            <a:r>
              <a:rPr lang="en-US" sz="2500" dirty="0" err="1"/>
              <a:t>Github</a:t>
            </a:r>
            <a:r>
              <a:rPr lang="en-US" sz="2500" dirty="0"/>
              <a:t> and OpenAI </a:t>
            </a:r>
          </a:p>
        </p:txBody>
      </p:sp>
    </p:spTree>
    <p:extLst>
      <p:ext uri="{BB962C8B-B14F-4D97-AF65-F5344CB8AC3E}">
        <p14:creationId xmlns:p14="http://schemas.microsoft.com/office/powerpoint/2010/main" val="313047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4BC9-EE91-9704-B743-F3444573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60" y="1197930"/>
            <a:ext cx="7500765" cy="920797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/>
              <a:t>Login into the </a:t>
            </a:r>
            <a:r>
              <a:rPr lang="en-US" sz="3000" dirty="0" err="1"/>
              <a:t>Github</a:t>
            </a:r>
            <a:r>
              <a:rPr lang="en-US" sz="3000" dirty="0"/>
              <a:t> and Install the </a:t>
            </a:r>
            <a:r>
              <a:rPr lang="en-US" sz="3000" dirty="0" err="1"/>
              <a:t>Github</a:t>
            </a:r>
            <a:r>
              <a:rPr lang="en-US" sz="3000" dirty="0"/>
              <a:t>- Copilot extension in VS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0A49E-1A1F-6C5E-C0C2-AD98B69E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4B4DA-1B66-D64E-B7EF-1503832D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7E24B-7932-4B0C-BD5D-A24605C37183}"/>
              </a:ext>
            </a:extLst>
          </p:cNvPr>
          <p:cNvSpPr txBox="1"/>
          <p:nvPr/>
        </p:nvSpPr>
        <p:spPr>
          <a:xfrm>
            <a:off x="220437" y="4720191"/>
            <a:ext cx="108530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sz="3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https://github.com/signup</a:t>
            </a:r>
            <a:r>
              <a:rPr lang="en-US" sz="3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sign up for a GitHub Account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GitHub’s documentation at </a:t>
            </a:r>
            <a:r>
              <a:rPr lang="en-US" sz="30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https://docs.github.com/en/copilot/getting -started-with-</a:t>
            </a:r>
            <a:r>
              <a:rPr lang="en-US" sz="3000" b="0" i="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30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-copilot</a:t>
            </a:r>
            <a:r>
              <a:rPr lang="en-US" sz="3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D9735196-3C9C-889F-32F7-8EE5576D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6507F5-51EA-3CA6-4C28-8C3BE8D88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60" y="2277558"/>
            <a:ext cx="10129157" cy="22838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294544-AEB5-74BB-DA5B-910F3C337E69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GitHub Copilot  and VS Code Integration </a:t>
            </a:r>
            <a:endParaRPr lang="en-US" sz="3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16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D5203-5F0E-284E-0F5F-FB4BBE8D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0F6E-C546-30C1-CB08-4EBEFAA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858E5-8590-FD2D-E96D-03B01599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7" y="1810163"/>
            <a:ext cx="10139665" cy="34832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FAEB47-AB89-F731-24D4-D5449D1E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74" y="101888"/>
            <a:ext cx="10265736" cy="1106425"/>
          </a:xfrm>
          <a:solidFill>
            <a:srgbClr val="0070C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</a:t>
            </a:r>
            <a:r>
              <a:rPr lang="en-US" dirty="0" err="1"/>
              <a:t>Github</a:t>
            </a:r>
            <a:r>
              <a:rPr lang="en-US" dirty="0"/>
              <a:t>- Copilot </a:t>
            </a:r>
            <a:r>
              <a:rPr lang="en-US" dirty="0" err="1"/>
              <a:t>vesus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Chat Extension in VS Code</a:t>
            </a:r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8DC2DA2D-CD24-EF96-77DE-EB840A63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2CD1B5-CC0B-C722-8A04-47F7015B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154" y="1422864"/>
            <a:ext cx="9495691" cy="49658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ADCA4-87AF-84DD-9B18-633D3753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FFF01-0E3E-B330-9E1F-66BD3A0D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361370-7E5F-B60F-9E63-1343244E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885" y="69804"/>
            <a:ext cx="10187072" cy="766988"/>
          </a:xfrm>
          <a:solidFill>
            <a:srgbClr val="0070C0"/>
          </a:solidFill>
        </p:spPr>
        <p:txBody>
          <a:bodyPr/>
          <a:lstStyle/>
          <a:p>
            <a:r>
              <a:rPr lang="en-US" i="1" dirty="0"/>
              <a:t>Working with Copilot in Visual Studio Code</a:t>
            </a:r>
            <a:r>
              <a:rPr lang="en-US" dirty="0"/>
              <a:t> </a:t>
            </a:r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E6B1568F-41F7-FB9D-7C6A-74DB5EF1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E51BD-3D3D-5E2E-DDEE-86EBD9023E81}"/>
              </a:ext>
            </a:extLst>
          </p:cNvPr>
          <p:cNvGrpSpPr/>
          <p:nvPr/>
        </p:nvGrpSpPr>
        <p:grpSpPr>
          <a:xfrm>
            <a:off x="8610600" y="836792"/>
            <a:ext cx="2037502" cy="1460094"/>
            <a:chOff x="8610600" y="836792"/>
            <a:chExt cx="2037502" cy="1460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BB1565-2117-EB4F-7B0E-FB761DE54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600" y="836792"/>
              <a:ext cx="2037502" cy="912398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8DDCB8-1714-D284-BC93-F1A1A985A7B7}"/>
                </a:ext>
              </a:extLst>
            </p:cNvPr>
            <p:cNvCxnSpPr/>
            <p:nvPr/>
          </p:nvCxnSpPr>
          <p:spPr>
            <a:xfrm flipV="1">
              <a:off x="9035143" y="1099457"/>
              <a:ext cx="594208" cy="11974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B8C9DD-11A4-B5A0-3DCE-6E997594EBD7}"/>
                </a:ext>
              </a:extLst>
            </p:cNvPr>
            <p:cNvSpPr/>
            <p:nvPr/>
          </p:nvSpPr>
          <p:spPr>
            <a:xfrm>
              <a:off x="9503229" y="836792"/>
              <a:ext cx="381000" cy="25327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9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5E12D-E618-30BA-F2A8-EB1188B2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completions with GitHub Copilot in VS Code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2BA7D-1BC6-7E80-2CF8-BB2493371603}"/>
              </a:ext>
            </a:extLst>
          </p:cNvPr>
          <p:cNvSpPr txBox="1"/>
          <p:nvPr/>
        </p:nvSpPr>
        <p:spPr>
          <a:xfrm>
            <a:off x="4038600" y="4782320"/>
            <a:ext cx="4245429" cy="1329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http://code.visualstudio.com/docs/copilot/ai-powered-suggestions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5728D-2B50-0233-568A-22E28152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586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F90CC30-37F6-49DC-8F97-9FC4C90ABBE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7/6/2025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2E9AC-5BCE-6D6B-07CB-4A88C7DA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FE7C99-B088-4EBB-BFF6-BECCC96D5DD8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FF98B39D-46B5-F608-7958-100073734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E1696-2964-F1F4-1573-518A4607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725FA-48C6-EAC3-A426-7532DE2D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BC6A5-D00A-5C2C-B928-48141F3D1438}"/>
              </a:ext>
            </a:extLst>
          </p:cNvPr>
          <p:cNvSpPr txBox="1"/>
          <p:nvPr/>
        </p:nvSpPr>
        <p:spPr>
          <a:xfrm>
            <a:off x="653144" y="1822494"/>
            <a:ext cx="108966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/explain </a:t>
            </a:r>
            <a:r>
              <a:rPr lang="en-US" sz="3000" dirty="0"/>
              <a:t>- Provides an explanation of the selected code.</a:t>
            </a:r>
          </a:p>
          <a:p>
            <a:endParaRPr lang="en-US" sz="3000" dirty="0"/>
          </a:p>
          <a:p>
            <a:r>
              <a:rPr lang="en-US" sz="3000" b="1" dirty="0"/>
              <a:t>/suggest </a:t>
            </a:r>
            <a:r>
              <a:rPr lang="en-US" sz="3000" dirty="0"/>
              <a:t>- Offers code suggestions based on the current context.</a:t>
            </a:r>
          </a:p>
          <a:p>
            <a:endParaRPr lang="en-US" sz="3000" dirty="0"/>
          </a:p>
          <a:p>
            <a:r>
              <a:rPr lang="en-US" sz="3000" b="1" dirty="0"/>
              <a:t>/tests </a:t>
            </a:r>
            <a:r>
              <a:rPr lang="en-US" sz="3000" dirty="0"/>
              <a:t>- Generates unit tests for the selected function or class.</a:t>
            </a:r>
          </a:p>
          <a:p>
            <a:endParaRPr lang="en-US" sz="3000" dirty="0"/>
          </a:p>
          <a:p>
            <a:r>
              <a:rPr lang="en-US" sz="3000" b="1" dirty="0"/>
              <a:t>/comment </a:t>
            </a:r>
            <a:r>
              <a:rPr lang="en-US" sz="3000" dirty="0"/>
              <a:t>- Converts comments into code snippets.</a:t>
            </a:r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C665A061-CE78-7F10-23CC-B0E36CFE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11601"/>
            <a:ext cx="1719435" cy="6774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2FAB78-4EF0-E490-AE12-081AE062E1FD}"/>
              </a:ext>
            </a:extLst>
          </p:cNvPr>
          <p:cNvSpPr txBox="1">
            <a:spLocks/>
          </p:cNvSpPr>
          <p:nvPr/>
        </p:nvSpPr>
        <p:spPr>
          <a:xfrm>
            <a:off x="2120464" y="53218"/>
            <a:ext cx="9102708" cy="7103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Common slash commands and their usage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3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429C6-A424-B5A7-5CA5-039AD18E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B684200A-FF8E-52FF-54AE-2DBA9438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11601"/>
            <a:ext cx="1719435" cy="677445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50D9F0F-DD2C-762B-92D7-CD95395C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B24F-02C3-48DA-B7A8-4A361D6C12C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3DD2F3-20A0-34A0-5E46-E2C96757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778DC-13F6-6FED-55AB-25449D5BD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133" y="821704"/>
            <a:ext cx="4862467" cy="57555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B94A81-0CAD-D6C1-57FD-5ACA76A2B35E}"/>
              </a:ext>
            </a:extLst>
          </p:cNvPr>
          <p:cNvSpPr txBox="1">
            <a:spLocks/>
          </p:cNvSpPr>
          <p:nvPr/>
        </p:nvSpPr>
        <p:spPr>
          <a:xfrm>
            <a:off x="2120464" y="53218"/>
            <a:ext cx="9102708" cy="7103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Why and which AI-assisted tools to use !!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17D32-AFD5-1EC2-5D30-B3A5356B52AE}"/>
              </a:ext>
            </a:extLst>
          </p:cNvPr>
          <p:cNvSpPr/>
          <p:nvPr/>
        </p:nvSpPr>
        <p:spPr>
          <a:xfrm>
            <a:off x="3635829" y="1502228"/>
            <a:ext cx="511628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F248C-0877-A4B6-C4E8-13C931460F00}"/>
              </a:ext>
            </a:extLst>
          </p:cNvPr>
          <p:cNvSpPr/>
          <p:nvPr/>
        </p:nvSpPr>
        <p:spPr>
          <a:xfrm>
            <a:off x="3624943" y="1959430"/>
            <a:ext cx="5116285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A7D6D-71AD-E41F-BFDC-E4442B9652C8}"/>
              </a:ext>
            </a:extLst>
          </p:cNvPr>
          <p:cNvSpPr/>
          <p:nvPr/>
        </p:nvSpPr>
        <p:spPr>
          <a:xfrm>
            <a:off x="3614058" y="2438405"/>
            <a:ext cx="5116285" cy="36512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10DA8-D2F7-80D8-78F0-305DDFF230D1}"/>
              </a:ext>
            </a:extLst>
          </p:cNvPr>
          <p:cNvSpPr txBox="1"/>
          <p:nvPr/>
        </p:nvSpPr>
        <p:spPr>
          <a:xfrm>
            <a:off x="317643" y="1818826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Ranking based on the popularity</a:t>
            </a:r>
          </a:p>
        </p:txBody>
      </p:sp>
    </p:spTree>
    <p:extLst>
      <p:ext uri="{BB962C8B-B14F-4D97-AF65-F5344CB8AC3E}">
        <p14:creationId xmlns:p14="http://schemas.microsoft.com/office/powerpoint/2010/main" val="11662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F2E52-7C44-6021-EB4C-760EB257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92" y="249688"/>
            <a:ext cx="2855734" cy="25855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GitHub Copilot Plans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46BE87A-9B4E-5CFA-12FD-E48AB689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98" y="703248"/>
            <a:ext cx="7619336" cy="59621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B80C2-A431-FCC1-90EC-141D768E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F90CC30-37F6-49DC-8F97-9FC4C90ABBE4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7/6/2025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4EB93-5340-14C2-8239-0476CA23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FE7C99-B088-4EBB-BFF6-BECCC96D5DD8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3FE6A829-54AA-00A7-29D7-DC66D358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111601"/>
            <a:ext cx="1719435" cy="6774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D9AE5D-B937-61C4-9DA4-7D3DC99EB9A1}"/>
              </a:ext>
            </a:extLst>
          </p:cNvPr>
          <p:cNvSpPr txBox="1">
            <a:spLocks/>
          </p:cNvSpPr>
          <p:nvPr/>
        </p:nvSpPr>
        <p:spPr>
          <a:xfrm>
            <a:off x="2120464" y="53218"/>
            <a:ext cx="9102708" cy="7103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Why and which AI-assisted tools to use !!</a:t>
            </a:r>
          </a:p>
        </p:txBody>
      </p:sp>
    </p:spTree>
    <p:extLst>
      <p:ext uri="{BB962C8B-B14F-4D97-AF65-F5344CB8AC3E}">
        <p14:creationId xmlns:p14="http://schemas.microsoft.com/office/powerpoint/2010/main" val="82329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91EA-BCD5-137D-81AF-F2506683F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B23AB-1A43-04D1-E9DF-BD8F5DA7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38FB9D16-7D23-4C56-0C28-9D0169A6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" y="144259"/>
            <a:ext cx="1719435" cy="6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D6CA8E-2639-8BA3-BB8F-C2A05D2FE885}"/>
              </a:ext>
            </a:extLst>
          </p:cNvPr>
          <p:cNvSpPr/>
          <p:nvPr/>
        </p:nvSpPr>
        <p:spPr>
          <a:xfrm>
            <a:off x="2107702" y="70005"/>
            <a:ext cx="9637984" cy="7516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Syllabus [List of the Experiment]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0967D-C094-7FA1-AF33-70D23B4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4" y="1233308"/>
            <a:ext cx="11849481" cy="51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6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6872-20A9-21AA-2F5F-C392669C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806D6FD-73B2-9687-4191-B1B3CE6A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B24F-02C3-48DA-B7A8-4A361D6C12C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2E68F9A-E8CB-2664-57BF-8CB5E321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8FB54-03CF-E846-FA8C-A131E93B0679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1D63BBBA-84E9-2512-4DB3-2B1D43B8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11601"/>
            <a:ext cx="1719435" cy="6774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D4F88-E332-22A5-145E-6F260544E4B5}"/>
              </a:ext>
            </a:extLst>
          </p:cNvPr>
          <p:cNvSpPr txBox="1">
            <a:spLocks/>
          </p:cNvSpPr>
          <p:nvPr/>
        </p:nvSpPr>
        <p:spPr>
          <a:xfrm>
            <a:off x="2243905" y="78661"/>
            <a:ext cx="9102708" cy="73215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Developed of </a:t>
            </a:r>
            <a:r>
              <a:rPr lang="fr-FR" sz="3200" b="1" dirty="0"/>
              <a:t>Python</a:t>
            </a:r>
            <a:r>
              <a:rPr lang="en-US" sz="3200" b="1" dirty="0"/>
              <a:t>Virtual</a:t>
            </a:r>
            <a:r>
              <a:rPr lang="fr-FR" sz="3200" b="1" dirty="0"/>
              <a:t> Environnements in VS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C7515-34A4-E56B-D237-AEA804E2FF0A}"/>
              </a:ext>
            </a:extLst>
          </p:cNvPr>
          <p:cNvSpPr txBox="1"/>
          <p:nvPr/>
        </p:nvSpPr>
        <p:spPr>
          <a:xfrm rot="10800000" flipV="1">
            <a:off x="317643" y="1635315"/>
            <a:ext cx="3938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highlight>
                  <a:srgbClr val="00FF00"/>
                </a:highlight>
              </a:rPr>
              <a:t>Global environments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0F50E5B-E7FD-D2E4-8C59-5AF127D9F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3" y="2290173"/>
            <a:ext cx="526254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By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default, any Python interpreter installed runs in its own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environment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example, if you </a:t>
            </a:r>
            <a:r>
              <a:rPr lang="en-US" altLang="en-US" dirty="0">
                <a:latin typeface="Arial" panose="020B0604020202020204" pitchFamily="34" charset="0"/>
              </a:rPr>
              <a:t>just run python, python3, or </a:t>
            </a:r>
            <a:r>
              <a:rPr lang="en-US" altLang="en-US" dirty="0" err="1">
                <a:latin typeface="Arial" panose="020B0604020202020204" pitchFamily="34" charset="0"/>
              </a:rPr>
              <a:t>py</a:t>
            </a:r>
            <a:r>
              <a:rPr lang="en-US" altLang="en-US" dirty="0">
                <a:latin typeface="Arial" panose="020B0604020202020204" pitchFamily="34" charset="0"/>
              </a:rPr>
              <a:t> at a new terminal (depending on how you installed Python), you're running in that interpreter's global environment.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702B2-CA3A-DC5E-BC8E-8EEF4841EC58}"/>
              </a:ext>
            </a:extLst>
          </p:cNvPr>
          <p:cNvSpPr txBox="1"/>
          <p:nvPr/>
        </p:nvSpPr>
        <p:spPr>
          <a:xfrm>
            <a:off x="6795259" y="1415570"/>
            <a:ext cx="39461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highlight>
                  <a:srgbClr val="00FF00"/>
                </a:highlight>
              </a:rPr>
              <a:t>Local environments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5A951-D794-D6D3-4B80-99E4932391B2}"/>
              </a:ext>
            </a:extLst>
          </p:cNvPr>
          <p:cNvSpPr txBox="1"/>
          <p:nvPr/>
        </p:nvSpPr>
        <p:spPr>
          <a:xfrm>
            <a:off x="6799385" y="2221863"/>
            <a:ext cx="522545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 Environment</a:t>
            </a:r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is a built-in way to create an environment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virtual environment creates a folder that contains a copy to a specific interpreter.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you install packages, it will end up in this new folder </a:t>
            </a:r>
            <a:r>
              <a:rPr lang="en-US" dirty="0">
                <a:highlight>
                  <a:srgbClr val="FFFF00"/>
                </a:highlight>
              </a:rPr>
              <a:t>isolated from other packages</a:t>
            </a:r>
            <a:r>
              <a:rPr lang="en-US" dirty="0"/>
              <a:t> used by other workspaces.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Conda Environment</a:t>
            </a:r>
          </a:p>
          <a:p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python environment managed using the </a:t>
            </a:r>
            <a:r>
              <a:rPr lang="en-US" dirty="0" err="1"/>
              <a:t>conda</a:t>
            </a:r>
            <a:r>
              <a:rPr lang="en-US" dirty="0"/>
              <a:t> package manage</a:t>
            </a:r>
          </a:p>
        </p:txBody>
      </p:sp>
    </p:spTree>
    <p:extLst>
      <p:ext uri="{BB962C8B-B14F-4D97-AF65-F5344CB8AC3E}">
        <p14:creationId xmlns:p14="http://schemas.microsoft.com/office/powerpoint/2010/main" val="224413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56DF-F298-958C-7363-D5C4C259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083CCF8D-6DE5-8443-9633-BB0BA8D5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04BB619-91DB-CB27-4EA2-24BBA4B6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B24F-02C3-48DA-B7A8-4A361D6C12C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E84D0D7-7B74-DA68-BFA5-8CD3E43D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23782-426F-53AA-88CF-F1D10EC5E595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C7BAB-7C17-0063-FA0A-CEA7D60E3584}"/>
              </a:ext>
            </a:extLst>
          </p:cNvPr>
          <p:cNvSpPr txBox="1"/>
          <p:nvPr/>
        </p:nvSpPr>
        <p:spPr>
          <a:xfrm>
            <a:off x="176039" y="1232937"/>
            <a:ext cx="31554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Open the VS Code terminal,</a:t>
            </a:r>
          </a:p>
          <a:p>
            <a:r>
              <a:rPr lang="en-US" dirty="0"/>
              <a:t>Type the following: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932C31-24F3-C594-5594-F9D0F690344B}"/>
              </a:ext>
            </a:extLst>
          </p:cNvPr>
          <p:cNvGrpSpPr/>
          <p:nvPr/>
        </p:nvGrpSpPr>
        <p:grpSpPr>
          <a:xfrm>
            <a:off x="2394530" y="1555298"/>
            <a:ext cx="9199594" cy="2430550"/>
            <a:chOff x="2394530" y="2891727"/>
            <a:chExt cx="9199594" cy="24305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B3CB21-A19B-A1EB-B69C-D9026CD7FEA8}"/>
                </a:ext>
              </a:extLst>
            </p:cNvPr>
            <p:cNvSpPr txBox="1"/>
            <p:nvPr/>
          </p:nvSpPr>
          <p:spPr>
            <a:xfrm>
              <a:off x="2394530" y="3631195"/>
              <a:ext cx="25526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python -m </a:t>
              </a:r>
              <a:r>
                <a:rPr lang="en-US" dirty="0" err="1">
                  <a:highlight>
                    <a:srgbClr val="FFFF00"/>
                  </a:highlight>
                </a:rPr>
                <a:t>venv</a:t>
              </a:r>
              <a:r>
                <a:rPr lang="en-US" dirty="0">
                  <a:highlight>
                    <a:srgbClr val="FFFF00"/>
                  </a:highlight>
                </a:rPr>
                <a:t> </a:t>
              </a:r>
              <a:r>
                <a:rPr lang="en-US" dirty="0"/>
                <a:t>.</a:t>
              </a:r>
              <a:r>
                <a:rPr lang="en-US" dirty="0" err="1"/>
                <a:t>venv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D9536F-0984-7C0F-422A-ADFDBA9E0F13}"/>
                </a:ext>
              </a:extLst>
            </p:cNvPr>
            <p:cNvSpPr txBox="1"/>
            <p:nvPr/>
          </p:nvSpPr>
          <p:spPr>
            <a:xfrm>
              <a:off x="2394530" y="4205627"/>
              <a:ext cx="2447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python -m </a:t>
              </a:r>
              <a:r>
                <a:rPr lang="en-US" dirty="0" err="1">
                  <a:highlight>
                    <a:srgbClr val="FFFF00"/>
                  </a:highlight>
                </a:rPr>
                <a:t>venv</a:t>
              </a:r>
              <a:r>
                <a:rPr lang="en-US" dirty="0">
                  <a:highlight>
                    <a:srgbClr val="FFFF00"/>
                  </a:highlight>
                </a:rPr>
                <a:t> </a:t>
              </a:r>
              <a:r>
                <a:rPr lang="en-US" dirty="0" err="1"/>
                <a:t>venv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0B84C0-3967-2502-D113-682DFC21FE5A}"/>
                </a:ext>
              </a:extLst>
            </p:cNvPr>
            <p:cNvSpPr/>
            <p:nvPr/>
          </p:nvSpPr>
          <p:spPr>
            <a:xfrm>
              <a:off x="4032738" y="3631195"/>
              <a:ext cx="550985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64D8D1-DA3D-8D10-7DF0-47D1C2333A94}"/>
                </a:ext>
              </a:extLst>
            </p:cNvPr>
            <p:cNvSpPr/>
            <p:nvPr/>
          </p:nvSpPr>
          <p:spPr>
            <a:xfrm>
              <a:off x="4032737" y="4189310"/>
              <a:ext cx="550985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52855D-647B-4590-BDC2-E7951C2D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8054" y="4866481"/>
              <a:ext cx="9061750" cy="36512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F2EAE7-3056-C892-30E0-575A81466E06}"/>
                </a:ext>
              </a:extLst>
            </p:cNvPr>
            <p:cNvSpPr/>
            <p:nvPr/>
          </p:nvSpPr>
          <p:spPr>
            <a:xfrm>
              <a:off x="4173415" y="4780059"/>
              <a:ext cx="7420708" cy="5422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A65D83-80F3-D06D-0E40-30DD909192EB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4583723" y="3127773"/>
              <a:ext cx="3030415" cy="6880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775C2E-A311-D3D4-FA5C-EA82EC1C4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7864" y="3127773"/>
              <a:ext cx="3030415" cy="12249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39BA41-776D-139A-4271-B445BC3B7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7015" y="3141244"/>
              <a:ext cx="1301264" cy="163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C51BDE-91AB-E77B-6867-ED41EA3A73EF}"/>
                </a:ext>
              </a:extLst>
            </p:cNvPr>
            <p:cNvSpPr/>
            <p:nvPr/>
          </p:nvSpPr>
          <p:spPr>
            <a:xfrm>
              <a:off x="7502770" y="2891727"/>
              <a:ext cx="4091354" cy="1313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Creating virtual environment in same directory or in different directory with</a:t>
              </a:r>
            </a:p>
            <a:p>
              <a:pPr algn="ctr"/>
              <a:r>
                <a:rPr lang="en-US" b="1" i="1" u="sng" dirty="0">
                  <a:solidFill>
                    <a:srgbClr val="FF0000"/>
                  </a:solidFill>
                </a:rPr>
                <a:t>Name of the virtual environment folder as </a:t>
              </a:r>
            </a:p>
            <a:p>
              <a:pPr algn="ctr"/>
              <a:r>
                <a:rPr lang="en-US" dirty="0">
                  <a:solidFill>
                    <a:srgbClr val="92D050"/>
                  </a:solidFill>
                </a:rPr>
                <a:t>[.</a:t>
              </a:r>
              <a:r>
                <a:rPr lang="en-US" dirty="0" err="1">
                  <a:solidFill>
                    <a:srgbClr val="92D050"/>
                  </a:solidFill>
                </a:rPr>
                <a:t>venv</a:t>
              </a:r>
              <a:r>
                <a:rPr lang="en-US" dirty="0">
                  <a:solidFill>
                    <a:srgbClr val="92D050"/>
                  </a:solidFill>
                </a:rPr>
                <a:t> or </a:t>
              </a:r>
              <a:r>
                <a:rPr lang="en-US" dirty="0" err="1">
                  <a:solidFill>
                    <a:srgbClr val="92D050"/>
                  </a:solidFill>
                </a:rPr>
                <a:t>venv</a:t>
              </a:r>
              <a:r>
                <a:rPr lang="en-US" dirty="0">
                  <a:solidFill>
                    <a:srgbClr val="92D050"/>
                  </a:solidFill>
                </a:rPr>
                <a:t> or </a:t>
              </a:r>
              <a:r>
                <a:rPr lang="en-US" dirty="0" err="1">
                  <a:solidFill>
                    <a:srgbClr val="92D050"/>
                  </a:solidFill>
                </a:rPr>
                <a:t>New_Virtual_Env</a:t>
              </a:r>
              <a:r>
                <a:rPr lang="en-US" dirty="0">
                  <a:solidFill>
                    <a:srgbClr val="92D050"/>
                  </a:solidFill>
                </a:rPr>
                <a:t>]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B6048-C010-CADB-17C8-475AB4E8C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58271"/>
            <a:ext cx="9830591" cy="8980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7BC3B17-0E18-0F1F-A0D0-82A28528AE92}"/>
              </a:ext>
            </a:extLst>
          </p:cNvPr>
          <p:cNvSpPr txBox="1"/>
          <p:nvPr/>
        </p:nvSpPr>
        <p:spPr>
          <a:xfrm>
            <a:off x="176039" y="4259354"/>
            <a:ext cx="37220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Activate New Virtual Environment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80051F0-5537-8931-1FE0-D2ACDB31A530}"/>
              </a:ext>
            </a:extLst>
          </p:cNvPr>
          <p:cNvSpPr txBox="1">
            <a:spLocks/>
          </p:cNvSpPr>
          <p:nvPr/>
        </p:nvSpPr>
        <p:spPr>
          <a:xfrm>
            <a:off x="2243905" y="78661"/>
            <a:ext cx="9102708" cy="73215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Developed of </a:t>
            </a:r>
            <a:r>
              <a:rPr lang="fr-FR" sz="3200" b="1" dirty="0"/>
              <a:t>Python</a:t>
            </a:r>
            <a:r>
              <a:rPr lang="en-US" sz="3200" b="1" dirty="0"/>
              <a:t>Virtual</a:t>
            </a:r>
            <a:r>
              <a:rPr lang="fr-FR" sz="3200" b="1" dirty="0"/>
              <a:t> Environnements in VS Code</a:t>
            </a:r>
          </a:p>
        </p:txBody>
      </p:sp>
    </p:spTree>
    <p:extLst>
      <p:ext uri="{BB962C8B-B14F-4D97-AF65-F5344CB8AC3E}">
        <p14:creationId xmlns:p14="http://schemas.microsoft.com/office/powerpoint/2010/main" val="2989603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661B-4F73-3E6F-CDF0-9E0704C4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50590-1CB1-12FE-5C12-A90B0535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3D974-0B60-DEC0-8ED2-18EE4E65B266}"/>
              </a:ext>
            </a:extLst>
          </p:cNvPr>
          <p:cNvGrpSpPr/>
          <p:nvPr/>
        </p:nvGrpSpPr>
        <p:grpSpPr>
          <a:xfrm>
            <a:off x="838200" y="4254483"/>
            <a:ext cx="9578671" cy="2087658"/>
            <a:chOff x="838200" y="4254483"/>
            <a:chExt cx="9578671" cy="2087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CCC093-26C6-339F-E7EB-A0CE7AB0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254483"/>
              <a:ext cx="9578671" cy="208765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35318A-37C0-A0C3-D413-5B71067788D0}"/>
                </a:ext>
              </a:extLst>
            </p:cNvPr>
            <p:cNvGrpSpPr/>
            <p:nvPr/>
          </p:nvGrpSpPr>
          <p:grpSpPr>
            <a:xfrm>
              <a:off x="1184285" y="4273239"/>
              <a:ext cx="2637437" cy="1626853"/>
              <a:chOff x="1184285" y="4273239"/>
              <a:chExt cx="2637437" cy="162685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01FEB8-0737-51D5-5CB7-E4BD747BD748}"/>
                  </a:ext>
                </a:extLst>
              </p:cNvPr>
              <p:cNvSpPr/>
              <p:nvPr/>
            </p:nvSpPr>
            <p:spPr>
              <a:xfrm>
                <a:off x="1184285" y="4273239"/>
                <a:ext cx="2637437" cy="2870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30DDF0-D2AD-E007-4F97-E15899A6EB3E}"/>
                  </a:ext>
                </a:extLst>
              </p:cNvPr>
              <p:cNvSpPr/>
              <p:nvPr/>
            </p:nvSpPr>
            <p:spPr>
              <a:xfrm>
                <a:off x="1610751" y="4604869"/>
                <a:ext cx="1695157" cy="28703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87E35B-60C4-46A9-D1C7-B02C2AA34456}"/>
                  </a:ext>
                </a:extLst>
              </p:cNvPr>
              <p:cNvSpPr/>
              <p:nvPr/>
            </p:nvSpPr>
            <p:spPr>
              <a:xfrm>
                <a:off x="1493521" y="5613054"/>
                <a:ext cx="1120726" cy="287038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C76834-E9B6-5F2B-A0AF-2A8F22A28C0E}"/>
              </a:ext>
            </a:extLst>
          </p:cNvPr>
          <p:cNvGrpSpPr/>
          <p:nvPr/>
        </p:nvGrpSpPr>
        <p:grpSpPr>
          <a:xfrm>
            <a:off x="1260485" y="1278627"/>
            <a:ext cx="2728617" cy="2387984"/>
            <a:chOff x="6714251" y="1690688"/>
            <a:chExt cx="2596804" cy="23152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78231-18DD-ACA6-DEE6-13A350D1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251" y="1690688"/>
              <a:ext cx="2596804" cy="231522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7E1D4D-9755-11EC-1C95-F896F6FFB724}"/>
                </a:ext>
              </a:extLst>
            </p:cNvPr>
            <p:cNvGrpSpPr/>
            <p:nvPr/>
          </p:nvGrpSpPr>
          <p:grpSpPr>
            <a:xfrm>
              <a:off x="6850966" y="1814732"/>
              <a:ext cx="1519312" cy="1666030"/>
              <a:chOff x="6850966" y="1814732"/>
              <a:chExt cx="1519312" cy="16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CEA9C35-3DEB-99B7-42B2-515105666F20}"/>
                  </a:ext>
                </a:extLst>
              </p:cNvPr>
              <p:cNvSpPr/>
              <p:nvPr/>
            </p:nvSpPr>
            <p:spPr>
              <a:xfrm>
                <a:off x="6850966" y="1814732"/>
                <a:ext cx="1181686" cy="2672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527FFE-4AFC-3E21-1813-C4E23BE9AC5A}"/>
                  </a:ext>
                </a:extLst>
              </p:cNvPr>
              <p:cNvSpPr/>
              <p:nvPr/>
            </p:nvSpPr>
            <p:spPr>
              <a:xfrm>
                <a:off x="7144043" y="2170893"/>
                <a:ext cx="1085557" cy="2672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EE4A86-B752-904F-FDF6-B10058BCCF8F}"/>
                  </a:ext>
                </a:extLst>
              </p:cNvPr>
              <p:cNvSpPr/>
              <p:nvPr/>
            </p:nvSpPr>
            <p:spPr>
              <a:xfrm>
                <a:off x="7249552" y="3193724"/>
                <a:ext cx="1120726" cy="287038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E692608-BF5F-ECFC-96C3-3E1694833E66}"/>
              </a:ext>
            </a:extLst>
          </p:cNvPr>
          <p:cNvSpPr txBox="1">
            <a:spLocks/>
          </p:cNvSpPr>
          <p:nvPr/>
        </p:nvSpPr>
        <p:spPr>
          <a:xfrm>
            <a:off x="2243905" y="78661"/>
            <a:ext cx="9102708" cy="73215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Where to save the python script ??</a:t>
            </a:r>
            <a:endParaRPr lang="fr-FR" sz="3200" b="1" dirty="0"/>
          </a:p>
        </p:txBody>
      </p:sp>
      <p:pic>
        <p:nvPicPr>
          <p:cNvPr id="17" name="Picture 16" descr="WhatsApp Image 2024-08-23 at 15.43.17">
            <a:extLst>
              <a:ext uri="{FF2B5EF4-FFF2-40B4-BE49-F238E27FC236}">
                <a16:creationId xmlns:a16="http://schemas.microsoft.com/office/drawing/2014/main" id="{FA57B9B6-8B2F-35D1-A31B-5F634CE1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9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5999-7D1E-E567-DF1E-BBAB3FDA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51694-57E3-193A-773C-B3B04CB9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415717-CF9E-E536-AFDD-9BD32601384A}"/>
              </a:ext>
            </a:extLst>
          </p:cNvPr>
          <p:cNvGrpSpPr/>
          <p:nvPr/>
        </p:nvGrpSpPr>
        <p:grpSpPr>
          <a:xfrm>
            <a:off x="472571" y="3511560"/>
            <a:ext cx="10874042" cy="1392934"/>
            <a:chOff x="479758" y="4218913"/>
            <a:chExt cx="10874042" cy="1392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548B7A-4A4D-F7EB-B11F-F57188B04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58" y="4218913"/>
              <a:ext cx="10874042" cy="13701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03526B-B59A-CB83-B1C1-761AF79770BA}"/>
                </a:ext>
              </a:extLst>
            </p:cNvPr>
            <p:cNvSpPr/>
            <p:nvPr/>
          </p:nvSpPr>
          <p:spPr>
            <a:xfrm>
              <a:off x="479758" y="5141891"/>
              <a:ext cx="5780365" cy="4699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EA9373A-40B5-DFAA-80EC-89AD0793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5668"/>
            <a:ext cx="4235668" cy="1111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38A09-F694-CAD1-D5D0-684635A7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58" y="5621464"/>
            <a:ext cx="10874042" cy="36512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895D619-8A2C-89F6-A7DE-4A1F039EBC01}"/>
              </a:ext>
            </a:extLst>
          </p:cNvPr>
          <p:cNvSpPr txBox="1">
            <a:spLocks/>
          </p:cNvSpPr>
          <p:nvPr/>
        </p:nvSpPr>
        <p:spPr>
          <a:xfrm>
            <a:off x="2243905" y="78661"/>
            <a:ext cx="9102708" cy="73215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How to install libraries in the Virtual environment</a:t>
            </a:r>
            <a:endParaRPr lang="fr-FR" sz="3200" b="1" dirty="0"/>
          </a:p>
        </p:txBody>
      </p:sp>
      <p:pic>
        <p:nvPicPr>
          <p:cNvPr id="16" name="Picture 15" descr="WhatsApp Image 2024-08-23 at 15.43.17">
            <a:extLst>
              <a:ext uri="{FF2B5EF4-FFF2-40B4-BE49-F238E27FC236}">
                <a16:creationId xmlns:a16="http://schemas.microsoft.com/office/drawing/2014/main" id="{E379644D-A15C-89DD-D5C2-1EC94FA0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8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1E24C-5240-FE51-CD71-D6B47C039C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98286" y="1231859"/>
            <a:ext cx="8564077" cy="8384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98DA70B-8E44-0579-5C27-3DA16608297F}"/>
              </a:ext>
            </a:extLst>
          </p:cNvPr>
          <p:cNvGrpSpPr/>
          <p:nvPr/>
        </p:nvGrpSpPr>
        <p:grpSpPr>
          <a:xfrm>
            <a:off x="111920" y="2265883"/>
            <a:ext cx="11968159" cy="859987"/>
            <a:chOff x="111920" y="1632841"/>
            <a:chExt cx="11968159" cy="8599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761384-CD68-5005-D0E9-E7E47EEF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20" y="1632841"/>
              <a:ext cx="11968159" cy="8599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04C7AB-E6C9-E70C-94E9-9D32843F4100}"/>
                </a:ext>
              </a:extLst>
            </p:cNvPr>
            <p:cNvSpPr/>
            <p:nvPr/>
          </p:nvSpPr>
          <p:spPr>
            <a:xfrm>
              <a:off x="6868886" y="1883226"/>
              <a:ext cx="2242457" cy="381000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70A999-6236-B9B4-2593-630D5CC41383}"/>
                </a:ext>
              </a:extLst>
            </p:cNvPr>
            <p:cNvSpPr/>
            <p:nvPr/>
          </p:nvSpPr>
          <p:spPr>
            <a:xfrm>
              <a:off x="115832" y="1904996"/>
              <a:ext cx="3530882" cy="326572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F073E44-CEEF-39F1-FFE5-B7840915C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9" y="3284972"/>
            <a:ext cx="7090315" cy="1992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441FE9-03AB-2029-CFC9-987DB991FCD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05800" y="6164016"/>
            <a:ext cx="9286513" cy="561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4ED0C3-9E39-1079-B4AA-70267734E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35" y="5418575"/>
            <a:ext cx="5766302" cy="3918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8E5C4CF-E2F5-0F79-FA28-B060E16CA04B}"/>
              </a:ext>
            </a:extLst>
          </p:cNvPr>
          <p:cNvSpPr/>
          <p:nvPr/>
        </p:nvSpPr>
        <p:spPr>
          <a:xfrm>
            <a:off x="2532373" y="132900"/>
            <a:ext cx="8433365" cy="729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Activation/Deactivation Error !!</a:t>
            </a:r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3D9AC18E-9CF6-718B-A15E-21D9D7BDD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00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3F832A-9B54-E931-2CD3-91C97A61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0" y="1641025"/>
            <a:ext cx="11813297" cy="4335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4236F6-B85E-7C49-5B3C-416A3B56AE52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2"/>
                </a:solidFill>
              </a:rPr>
              <a:t>Example Solution 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1D653-7B0A-712B-9D5A-6988F9AD01A0}"/>
              </a:ext>
            </a:extLst>
          </p:cNvPr>
          <p:cNvSpPr/>
          <p:nvPr/>
        </p:nvSpPr>
        <p:spPr>
          <a:xfrm>
            <a:off x="2645228" y="3320143"/>
            <a:ext cx="6945086" cy="37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C22B06-365B-C1CB-5233-1888DCAA9923}"/>
              </a:ext>
            </a:extLst>
          </p:cNvPr>
          <p:cNvSpPr/>
          <p:nvPr/>
        </p:nvSpPr>
        <p:spPr>
          <a:xfrm>
            <a:off x="9002486" y="5216975"/>
            <a:ext cx="337458" cy="37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atsApp Image 2024-08-23 at 15.43.17">
            <a:extLst>
              <a:ext uri="{FF2B5EF4-FFF2-40B4-BE49-F238E27FC236}">
                <a16:creationId xmlns:a16="http://schemas.microsoft.com/office/drawing/2014/main" id="{87809A2A-7938-01CB-2E8F-FD249E87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0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5103-D317-0E15-B059-E0849709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788EF-830C-9BDA-9398-0712A201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FC843-57AB-392E-6363-F86D86A2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82" y="1474561"/>
            <a:ext cx="5626389" cy="4788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76702F-D2E5-EDC2-F22B-F92E4F74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2" y="1141116"/>
            <a:ext cx="1500502" cy="666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593036-31AA-E41C-1B46-9CAE6231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92" y="1873320"/>
            <a:ext cx="2578233" cy="2673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E415C6-C132-73BC-2873-CBB82501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881938"/>
            <a:ext cx="1872343" cy="300619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1B8B4D4-57F2-0B56-1B29-30A41B0A6300}"/>
              </a:ext>
            </a:extLst>
          </p:cNvPr>
          <p:cNvSpPr/>
          <p:nvPr/>
        </p:nvSpPr>
        <p:spPr>
          <a:xfrm rot="19616490">
            <a:off x="1516104" y="3561094"/>
            <a:ext cx="2233417" cy="3386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E118089-42A3-514F-54C8-881F30FE8CAB}"/>
              </a:ext>
            </a:extLst>
          </p:cNvPr>
          <p:cNvSpPr/>
          <p:nvPr/>
        </p:nvSpPr>
        <p:spPr>
          <a:xfrm rot="2113735">
            <a:off x="4972147" y="4595569"/>
            <a:ext cx="1484892" cy="257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A4667-9C18-C1EB-8380-36E8A35B40C8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GitHub Copilot  and JetBrains Integration </a:t>
            </a:r>
            <a:endParaRPr lang="en-US" sz="3500" b="1" dirty="0">
              <a:solidFill>
                <a:schemeClr val="tx2"/>
              </a:solidFill>
            </a:endParaRPr>
          </a:p>
        </p:txBody>
      </p:sp>
      <p:pic>
        <p:nvPicPr>
          <p:cNvPr id="23" name="Picture 22" descr="WhatsApp Image 2024-08-23 at 15.43.17">
            <a:extLst>
              <a:ext uri="{FF2B5EF4-FFF2-40B4-BE49-F238E27FC236}">
                <a16:creationId xmlns:a16="http://schemas.microsoft.com/office/drawing/2014/main" id="{7EEC260F-7B4E-B2B3-67E2-4B714CDC0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9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7A44-04C6-9DBB-E1A5-08C8CDE8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0278A-8B27-2EF1-85CD-04BC9A77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AAFBC9-6DF9-C671-0C79-62B0FAE973EB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List of Other JetBrains IDEs</a:t>
            </a:r>
            <a:endParaRPr lang="en-US" sz="3500" b="1" dirty="0">
              <a:solidFill>
                <a:schemeClr val="tx2"/>
              </a:solidFill>
            </a:endParaRPr>
          </a:p>
        </p:txBody>
      </p:sp>
      <p:pic>
        <p:nvPicPr>
          <p:cNvPr id="11" name="Picture 10" descr="WhatsApp Image 2024-08-23 at 15.43.17">
            <a:extLst>
              <a:ext uri="{FF2B5EF4-FFF2-40B4-BE49-F238E27FC236}">
                <a16:creationId xmlns:a16="http://schemas.microsoft.com/office/drawing/2014/main" id="{494F1F5F-35B3-297F-65F3-8968074DF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F2E11B-EF78-CE57-D28A-F742E59D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70" y="1021454"/>
            <a:ext cx="8829827" cy="5517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FE59A-3124-C7F3-071D-60327D5A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0744" y="5392368"/>
            <a:ext cx="2743200" cy="10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7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E909-DD64-6B50-F000-F111D912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6FC59-50B8-5B6F-393B-75D87056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E37D7-6792-FEC1-C9B5-4FEA13BF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2421113"/>
            <a:ext cx="9597929" cy="3195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8A3BFF-B59C-09EA-0A3C-7B905D0C97BD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JetBrains AI Assistant Option</a:t>
            </a:r>
            <a:endParaRPr lang="en-US" sz="3500" b="1" dirty="0">
              <a:solidFill>
                <a:schemeClr val="tx2"/>
              </a:solidFill>
            </a:endParaRPr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1637C6F2-D01B-9B7E-06DB-E0D70C66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7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FD9E-F35E-4141-44D2-FED385B5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A1B75-1488-510F-ECCF-CC5AA773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49B32-DD8B-E6C9-1060-0D964200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00"/>
          <a:stretch>
            <a:fillRect/>
          </a:stretch>
        </p:blipFill>
        <p:spPr>
          <a:xfrm>
            <a:off x="1240971" y="863741"/>
            <a:ext cx="10325425" cy="5629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449CBE-6050-00D7-A93F-F985D41ED4FD}"/>
              </a:ext>
            </a:extLst>
          </p:cNvPr>
          <p:cNvSpPr/>
          <p:nvPr/>
        </p:nvSpPr>
        <p:spPr>
          <a:xfrm>
            <a:off x="2321170" y="152417"/>
            <a:ext cx="9331568" cy="729326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Subscription option</a:t>
            </a:r>
            <a:endParaRPr lang="en-US" sz="3500" b="1" dirty="0">
              <a:solidFill>
                <a:schemeClr val="tx2"/>
              </a:solidFill>
            </a:endParaRPr>
          </a:p>
        </p:txBody>
      </p:sp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B38B51DB-89B9-3A89-1FA0-262F6059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6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8E20-0F1F-533A-B3E6-5B335EB4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92479C09-0005-7CFF-38D5-4F524062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D30255A-D722-9278-6B86-CDC958DB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B24F-02C3-48DA-B7A8-4A361D6C12C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162A4D-077F-7925-923D-1DF42476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B023D-D17B-9DDF-D346-3B74179C0858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6EBCE-0C52-0FEF-9F1C-2FE88DC0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6" t="56827"/>
          <a:stretch>
            <a:fillRect/>
          </a:stretch>
        </p:blipFill>
        <p:spPr>
          <a:xfrm>
            <a:off x="108855" y="3551762"/>
            <a:ext cx="12039602" cy="751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2C1BB-6264-BB99-7215-F97873E7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" t="31853" r="10357" b="46292"/>
          <a:stretch>
            <a:fillRect/>
          </a:stretch>
        </p:blipFill>
        <p:spPr>
          <a:xfrm>
            <a:off x="65877" y="2209800"/>
            <a:ext cx="11549180" cy="4027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2ECFF-A940-CAD3-6BEA-E9284E54240A}"/>
              </a:ext>
            </a:extLst>
          </p:cNvPr>
          <p:cNvSpPr/>
          <p:nvPr/>
        </p:nvSpPr>
        <p:spPr>
          <a:xfrm>
            <a:off x="2107702" y="70005"/>
            <a:ext cx="9637984" cy="7516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Reference Books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2629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40C10-8067-2AB8-7170-4776B73A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4A4CF-E7F9-C86C-8D46-DB660C73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3107AD-1ACC-7B67-1622-352CC0C5DD20}"/>
              </a:ext>
            </a:extLst>
          </p:cNvPr>
          <p:cNvSpPr/>
          <p:nvPr/>
        </p:nvSpPr>
        <p:spPr>
          <a:xfrm>
            <a:off x="2125223" y="54444"/>
            <a:ext cx="9751087" cy="761984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coding tools and API configurations </a:t>
            </a:r>
          </a:p>
        </p:txBody>
      </p:sp>
      <p:pic>
        <p:nvPicPr>
          <p:cNvPr id="7" name="Picture 6" descr="WhatsApp Image 2024-08-23 at 15.43.17">
            <a:extLst>
              <a:ext uri="{FF2B5EF4-FFF2-40B4-BE49-F238E27FC236}">
                <a16:creationId xmlns:a16="http://schemas.microsoft.com/office/drawing/2014/main" id="{B5C3CDE3-52D7-7C65-FA8B-ACD50302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4EEC3-D4E5-E59C-E0A9-C2F8789F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 t="2638" r="5803" b="1573"/>
          <a:stretch>
            <a:fillRect/>
          </a:stretch>
        </p:blipFill>
        <p:spPr>
          <a:xfrm>
            <a:off x="1349828" y="974598"/>
            <a:ext cx="4245429" cy="5564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DC299D-57E7-6608-7758-2D17CD6DF222}"/>
              </a:ext>
            </a:extLst>
          </p:cNvPr>
          <p:cNvSpPr/>
          <p:nvPr/>
        </p:nvSpPr>
        <p:spPr>
          <a:xfrm>
            <a:off x="1306289" y="2024744"/>
            <a:ext cx="4410415" cy="478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87CA4-A3FA-D699-8CD4-253D96948B6C}"/>
              </a:ext>
            </a:extLst>
          </p:cNvPr>
          <p:cNvSpPr/>
          <p:nvPr/>
        </p:nvSpPr>
        <p:spPr>
          <a:xfrm>
            <a:off x="1317177" y="2471061"/>
            <a:ext cx="4410415" cy="33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A8B59F-3785-3AE7-58D3-34A9932AF5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50" r="37864"/>
          <a:stretch>
            <a:fillRect/>
          </a:stretch>
        </p:blipFill>
        <p:spPr>
          <a:xfrm>
            <a:off x="6228332" y="816428"/>
            <a:ext cx="5355771" cy="3285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FB132C-17C3-207D-50B3-A51FF19B7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158" y="3756755"/>
            <a:ext cx="5429529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2714B-ADAC-4CD0-E8F6-AC9E76E2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7224-2A4F-4F16-27B7-9ED0DAF7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95386-5566-33FB-5817-6E16B04D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0" r="37864"/>
          <a:stretch>
            <a:fillRect/>
          </a:stretch>
        </p:blipFill>
        <p:spPr>
          <a:xfrm>
            <a:off x="5682344" y="3831798"/>
            <a:ext cx="4767942" cy="29245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0C3CD5-0159-CF5D-9CAA-F88DF374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" y="1741748"/>
            <a:ext cx="11456037" cy="2362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C35889-C184-3E79-3DD5-B926D83E0F08}"/>
              </a:ext>
            </a:extLst>
          </p:cNvPr>
          <p:cNvSpPr/>
          <p:nvPr/>
        </p:nvSpPr>
        <p:spPr>
          <a:xfrm>
            <a:off x="1447798" y="1752634"/>
            <a:ext cx="2503714" cy="326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 for VS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CBBB2A-032F-E76C-EEA3-8EE76FEF6968}"/>
              </a:ext>
            </a:extLst>
          </p:cNvPr>
          <p:cNvSpPr/>
          <p:nvPr/>
        </p:nvSpPr>
        <p:spPr>
          <a:xfrm>
            <a:off x="8541976" y="5267152"/>
            <a:ext cx="2503714" cy="32653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Extension for PyCharm</a:t>
            </a:r>
          </a:p>
        </p:txBody>
      </p:sp>
      <p:pic>
        <p:nvPicPr>
          <p:cNvPr id="10" name="Picture 9" descr="WhatsApp Image 2024-08-23 at 15.43.17">
            <a:extLst>
              <a:ext uri="{FF2B5EF4-FFF2-40B4-BE49-F238E27FC236}">
                <a16:creationId xmlns:a16="http://schemas.microsoft.com/office/drawing/2014/main" id="{15D0C29E-365E-CF6E-558E-039F9BEA0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649FA0-AB9C-006E-A385-FE400477E995}"/>
              </a:ext>
            </a:extLst>
          </p:cNvPr>
          <p:cNvSpPr/>
          <p:nvPr/>
        </p:nvSpPr>
        <p:spPr>
          <a:xfrm>
            <a:off x="2125223" y="54444"/>
            <a:ext cx="9751087" cy="93553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assisted coding tools </a:t>
            </a:r>
            <a:r>
              <a:rPr lang="en-US" sz="2800" b="1" dirty="0">
                <a:solidFill>
                  <a:srgbClr val="00B050"/>
                </a:solidFill>
              </a:rPr>
              <a:t>“JetBrains AI assistant”</a:t>
            </a:r>
          </a:p>
        </p:txBody>
      </p:sp>
    </p:spTree>
    <p:extLst>
      <p:ext uri="{BB962C8B-B14F-4D97-AF65-F5344CB8AC3E}">
        <p14:creationId xmlns:p14="http://schemas.microsoft.com/office/powerpoint/2010/main" val="359133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DA0EB-A7B2-4AF6-D523-568C6E82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57812-2FF1-67DC-824C-48A5EB9F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CF6C8-2D67-1942-A88B-8AAF949E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08"/>
          <a:stretch>
            <a:fillRect/>
          </a:stretch>
        </p:blipFill>
        <p:spPr>
          <a:xfrm>
            <a:off x="2615903" y="1306286"/>
            <a:ext cx="7605781" cy="4529838"/>
          </a:xfrm>
          <a:prstGeom prst="rect">
            <a:avLst/>
          </a:prstGeom>
        </p:spPr>
      </p:pic>
      <p:pic>
        <p:nvPicPr>
          <p:cNvPr id="9" name="Picture 8" descr="WhatsApp Image 2024-08-23 at 15.43.17">
            <a:extLst>
              <a:ext uri="{FF2B5EF4-FFF2-40B4-BE49-F238E27FC236}">
                <a16:creationId xmlns:a16="http://schemas.microsoft.com/office/drawing/2014/main" id="{5D57BDCE-301E-1720-62B4-1553E63F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2245E0-DD70-829B-4DE8-B25ACBAE5742}"/>
              </a:ext>
            </a:extLst>
          </p:cNvPr>
          <p:cNvSpPr/>
          <p:nvPr/>
        </p:nvSpPr>
        <p:spPr>
          <a:xfrm>
            <a:off x="2125223" y="54444"/>
            <a:ext cx="9751087" cy="761984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assisted coding tools </a:t>
            </a:r>
            <a:r>
              <a:rPr lang="en-US" sz="2800" b="1" dirty="0">
                <a:solidFill>
                  <a:srgbClr val="00B050"/>
                </a:solidFill>
              </a:rPr>
              <a:t>“Augment”</a:t>
            </a:r>
          </a:p>
        </p:txBody>
      </p:sp>
    </p:spTree>
    <p:extLst>
      <p:ext uri="{BB962C8B-B14F-4D97-AF65-F5344CB8AC3E}">
        <p14:creationId xmlns:p14="http://schemas.microsoft.com/office/powerpoint/2010/main" val="4167324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4DA67-9A11-D1C5-ACC5-5D82DFA9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B26CC-2D18-58B9-7855-1E74FF91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446DB-2635-2188-C450-0A90F504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14" y="1156303"/>
            <a:ext cx="7106686" cy="4545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03726-D56F-7CB5-AC18-12AAF99D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36" y="3286358"/>
            <a:ext cx="11361410" cy="3168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954572-537C-2DA4-870F-38E0E074E430}"/>
              </a:ext>
            </a:extLst>
          </p:cNvPr>
          <p:cNvSpPr/>
          <p:nvPr/>
        </p:nvSpPr>
        <p:spPr>
          <a:xfrm>
            <a:off x="2125223" y="54444"/>
            <a:ext cx="9751087" cy="761984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assisted coding tools </a:t>
            </a:r>
            <a:r>
              <a:rPr lang="en-US" sz="2800" b="1" dirty="0">
                <a:solidFill>
                  <a:srgbClr val="00B050"/>
                </a:solidFill>
              </a:rPr>
              <a:t>“</a:t>
            </a:r>
            <a:r>
              <a:rPr lang="en-US" sz="2800" b="1" dirty="0" err="1">
                <a:solidFill>
                  <a:srgbClr val="00B050"/>
                </a:solidFill>
              </a:rPr>
              <a:t>Tabnine</a:t>
            </a:r>
            <a:r>
              <a:rPr lang="en-US" sz="2800" b="1" dirty="0">
                <a:solidFill>
                  <a:srgbClr val="00B050"/>
                </a:solidFill>
              </a:rPr>
              <a:t>”</a:t>
            </a:r>
          </a:p>
        </p:txBody>
      </p:sp>
      <p:pic>
        <p:nvPicPr>
          <p:cNvPr id="11" name="Picture 10" descr="WhatsApp Image 2024-08-23 at 15.43.17">
            <a:extLst>
              <a:ext uri="{FF2B5EF4-FFF2-40B4-BE49-F238E27FC236}">
                <a16:creationId xmlns:a16="http://schemas.microsoft.com/office/drawing/2014/main" id="{9D6B88E4-3AC3-B290-B16B-C527B767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0B248-9869-0B06-9DE2-F761D71F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51DAD-7A3F-4F2A-01B8-562B0999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6AE795-E006-D90B-50CD-1524CD8342F4}"/>
              </a:ext>
            </a:extLst>
          </p:cNvPr>
          <p:cNvSpPr/>
          <p:nvPr/>
        </p:nvSpPr>
        <p:spPr>
          <a:xfrm>
            <a:off x="2125223" y="54444"/>
            <a:ext cx="9751087" cy="761984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assisted coding tools </a:t>
            </a:r>
            <a:r>
              <a:rPr lang="en-US" sz="2800" b="1" dirty="0">
                <a:solidFill>
                  <a:srgbClr val="00B050"/>
                </a:solidFill>
              </a:rPr>
              <a:t>“Amazon </a:t>
            </a:r>
            <a:r>
              <a:rPr lang="en-US" sz="2800" b="1" dirty="0" err="1">
                <a:solidFill>
                  <a:srgbClr val="00B050"/>
                </a:solidFill>
              </a:rPr>
              <a:t>CodeWhisperer</a:t>
            </a:r>
            <a:r>
              <a:rPr lang="en-US" sz="2800" b="1" dirty="0">
                <a:solidFill>
                  <a:srgbClr val="00B050"/>
                </a:solidFill>
              </a:rPr>
              <a:t> ”</a:t>
            </a:r>
          </a:p>
        </p:txBody>
      </p:sp>
      <p:pic>
        <p:nvPicPr>
          <p:cNvPr id="7" name="Picture 6" descr="WhatsApp Image 2024-08-23 at 15.43.17">
            <a:extLst>
              <a:ext uri="{FF2B5EF4-FFF2-40B4-BE49-F238E27FC236}">
                <a16:creationId xmlns:a16="http://schemas.microsoft.com/office/drawing/2014/main" id="{45E4F6B2-D23E-4418-F5BF-9D06DB788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22BDA-E161-9E82-ED1D-240BFB51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60" y="958300"/>
            <a:ext cx="10381595" cy="34426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6D3116-7746-B843-82FE-3893B05EA6B4}"/>
              </a:ext>
            </a:extLst>
          </p:cNvPr>
          <p:cNvSpPr txBox="1"/>
          <p:nvPr/>
        </p:nvSpPr>
        <p:spPr>
          <a:xfrm>
            <a:off x="1186544" y="4316837"/>
            <a:ext cx="1038159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1" dirty="0"/>
              <a:t>Amazon </a:t>
            </a:r>
            <a:r>
              <a:rPr lang="en-US" sz="2200" b="1" dirty="0" err="1"/>
              <a:t>CodeWhisperer</a:t>
            </a:r>
            <a:r>
              <a:rPr lang="en-US" sz="2200" b="1" dirty="0"/>
              <a:t> </a:t>
            </a:r>
            <a:r>
              <a:rPr lang="en-US" sz="2200" dirty="0"/>
              <a:t>has now been rebranded and bundled as the </a:t>
            </a:r>
            <a:r>
              <a:rPr lang="en-US" sz="2200" b="1" dirty="0">
                <a:solidFill>
                  <a:srgbClr val="00B050"/>
                </a:solidFill>
              </a:rPr>
              <a:t>Amazon Q</a:t>
            </a:r>
            <a:r>
              <a:rPr lang="en-US" sz="2200" dirty="0"/>
              <a:t> and you should install Amazon Q instead of a standalone </a:t>
            </a:r>
            <a:r>
              <a:rPr lang="en-US" sz="2200" dirty="0" err="1"/>
              <a:t>CodeWhisperer</a:t>
            </a:r>
            <a:r>
              <a:rPr lang="en-US" sz="2200" dirty="0"/>
              <a:t> extension.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For IDE VS Code install Amazon Q from the VS Code extension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For IDEs like IntelliJ, PyCharm, etc. use the Amazon Q plugin</a:t>
            </a:r>
          </a:p>
        </p:txBody>
      </p:sp>
    </p:spTree>
    <p:extLst>
      <p:ext uri="{BB962C8B-B14F-4D97-AF65-F5344CB8AC3E}">
        <p14:creationId xmlns:p14="http://schemas.microsoft.com/office/powerpoint/2010/main" val="1836947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DDD6-8F51-5F82-A119-E9127E05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B5BC7-8F5E-091F-7311-7487EE17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03267-4534-F70E-C8DE-0FDAFC3B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8" y="2239653"/>
            <a:ext cx="5429529" cy="3162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8E00A2-8E01-36C4-5BD6-E15A6345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333" y="2239653"/>
            <a:ext cx="6111151" cy="316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189936-F9B1-E7BD-7780-74959B9E24F6}"/>
              </a:ext>
            </a:extLst>
          </p:cNvPr>
          <p:cNvSpPr/>
          <p:nvPr/>
        </p:nvSpPr>
        <p:spPr>
          <a:xfrm>
            <a:off x="2125223" y="54444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assisted coding tools </a:t>
            </a:r>
            <a:r>
              <a:rPr lang="en-US" sz="2800" b="1" dirty="0">
                <a:solidFill>
                  <a:srgbClr val="00B050"/>
                </a:solidFill>
              </a:rPr>
              <a:t>“CursorCode” and  Qodo Gen: AI Coding Agent ”</a:t>
            </a:r>
          </a:p>
        </p:txBody>
      </p:sp>
      <p:pic>
        <p:nvPicPr>
          <p:cNvPr id="11" name="Picture 10" descr="WhatsApp Image 2024-08-23 at 15.43.17">
            <a:extLst>
              <a:ext uri="{FF2B5EF4-FFF2-40B4-BE49-F238E27FC236}">
                <a16:creationId xmlns:a16="http://schemas.microsoft.com/office/drawing/2014/main" id="{50794030-81EF-2D7E-3AD7-BA965EF7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796DEC-43C5-57B1-DE71-4D372A63E1E1}"/>
              </a:ext>
            </a:extLst>
          </p:cNvPr>
          <p:cNvSpPr/>
          <p:nvPr/>
        </p:nvSpPr>
        <p:spPr>
          <a:xfrm>
            <a:off x="1915886" y="2163452"/>
            <a:ext cx="3814221" cy="525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1BD622-E275-FB57-B195-7408941C44DC}"/>
              </a:ext>
            </a:extLst>
          </p:cNvPr>
          <p:cNvSpPr/>
          <p:nvPr/>
        </p:nvSpPr>
        <p:spPr>
          <a:xfrm>
            <a:off x="7674429" y="2239653"/>
            <a:ext cx="3814221" cy="525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A6D23-7E76-23F1-E597-0CF627C6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7E63-4795-A41B-2568-5FA12132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415FD-7D9A-ABF1-F997-375059C487F7}"/>
              </a:ext>
            </a:extLst>
          </p:cNvPr>
          <p:cNvSpPr txBox="1"/>
          <p:nvPr/>
        </p:nvSpPr>
        <p:spPr>
          <a:xfrm>
            <a:off x="718458" y="1695974"/>
            <a:ext cx="524691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highlight>
                  <a:srgbClr val="FFFF00"/>
                </a:highlight>
              </a:rPr>
              <a:t>AI coding tools typically include 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Libraries,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</a:t>
            </a:r>
            <a:r>
              <a:rPr lang="en-US" sz="2600" dirty="0">
                <a:effectLst/>
              </a:rPr>
              <a:t>rameworks, 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APIs 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that enable developers to </a:t>
            </a:r>
            <a:r>
              <a:rPr lang="en-US" sz="2600" b="1" dirty="0">
                <a:effectLst/>
              </a:rPr>
              <a:t>integrate AI capabilities into applications.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2494D-6806-DE19-B538-36AB151F5822}"/>
              </a:ext>
            </a:extLst>
          </p:cNvPr>
          <p:cNvSpPr txBox="1"/>
          <p:nvPr/>
        </p:nvSpPr>
        <p:spPr>
          <a:xfrm>
            <a:off x="6574969" y="1695974"/>
            <a:ext cx="52469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AI coding tools Examples</a:t>
            </a:r>
          </a:p>
          <a:p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TensorFlow,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PyTorch</a:t>
            </a:r>
            <a:r>
              <a:rPr lang="en-US" sz="2600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Hugging 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 Transformers, etc.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252BF0-0D58-A3A9-927D-524818BCE07B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Additional AI coding tools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3" name="Picture 12" descr="WhatsApp Image 2024-08-23 at 15.43.17">
            <a:extLst>
              <a:ext uri="{FF2B5EF4-FFF2-40B4-BE49-F238E27FC236}">
                <a16:creationId xmlns:a16="http://schemas.microsoft.com/office/drawing/2014/main" id="{21665850-2E5A-2806-139F-1A48BBCA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6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6BDCB-27DA-C929-B0E8-16DFC5ED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FDF62-19F4-7C13-9532-BA344B39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B3DCB-4C9B-DCC4-C302-72EA27B096FF}"/>
              </a:ext>
            </a:extLst>
          </p:cNvPr>
          <p:cNvSpPr txBox="1"/>
          <p:nvPr/>
        </p:nvSpPr>
        <p:spPr>
          <a:xfrm>
            <a:off x="213491" y="1324089"/>
            <a:ext cx="5453743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https://openweathermap.org/api</a:t>
            </a:r>
            <a:r>
              <a:rPr lang="en-US" sz="28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0F9201-9CA9-147C-A020-AA1CA473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1" y="2538093"/>
            <a:ext cx="11765017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72A54-9CA9-1F3E-52BA-CBD503DA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23"/>
          <a:stretch>
            <a:fillRect/>
          </a:stretch>
        </p:blipFill>
        <p:spPr>
          <a:xfrm>
            <a:off x="3956955" y="2232581"/>
            <a:ext cx="7240010" cy="4306331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B51AE35B-F3A5-18A5-FACD-4402B9C4F751}"/>
              </a:ext>
            </a:extLst>
          </p:cNvPr>
          <p:cNvSpPr/>
          <p:nvPr/>
        </p:nvSpPr>
        <p:spPr>
          <a:xfrm>
            <a:off x="1719943" y="1882873"/>
            <a:ext cx="446314" cy="502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A9F6E7-F523-6DDB-8ECF-A06A0B13348E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Openweathermap API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" name="Picture 19" descr="WhatsApp Image 2024-08-23 at 15.43.17">
            <a:extLst>
              <a:ext uri="{FF2B5EF4-FFF2-40B4-BE49-F238E27FC236}">
                <a16:creationId xmlns:a16="http://schemas.microsoft.com/office/drawing/2014/main" id="{2AEE4834-9F64-2543-91F0-8D5ECF795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CE938-F4E3-8015-9BF4-779FD95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40C9A-D889-BDB6-BBAE-BDFA0F67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6903C-F3DA-139B-C44A-7283FEC7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0" y="1823198"/>
            <a:ext cx="11584070" cy="4251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C40DB0-DDD5-FC34-9B07-7B0C1890C087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Openweathermap API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1" name="Picture 10" descr="WhatsApp Image 2024-08-23 at 15.43.17">
            <a:extLst>
              <a:ext uri="{FF2B5EF4-FFF2-40B4-BE49-F238E27FC236}">
                <a16:creationId xmlns:a16="http://schemas.microsoft.com/office/drawing/2014/main" id="{25D57C54-F186-82E2-957F-9BA0CF73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2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B186D-AB2F-8C10-0FBB-28D1BECE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2F4CB-B2FF-DC02-F08D-588C3C1C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059AD-319F-C329-AD70-7E165A01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50"/>
          <a:stretch>
            <a:fillRect/>
          </a:stretch>
        </p:blipFill>
        <p:spPr>
          <a:xfrm>
            <a:off x="6008914" y="1858302"/>
            <a:ext cx="5745999" cy="4012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70DCD-2690-160E-ED62-2CC1760D9A85}"/>
              </a:ext>
            </a:extLst>
          </p:cNvPr>
          <p:cNvSpPr txBox="1"/>
          <p:nvPr/>
        </p:nvSpPr>
        <p:spPr>
          <a:xfrm>
            <a:off x="838200" y="1858302"/>
            <a:ext cx="3679371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https://newsapi.org/</a:t>
            </a:r>
            <a:r>
              <a:rPr lang="en-US" sz="30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853A28-B763-14E6-594C-2671DC1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21" y="2670687"/>
            <a:ext cx="4483330" cy="33339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927611-D2C3-9CCE-7012-11615BCEE8AD}"/>
              </a:ext>
            </a:extLst>
          </p:cNvPr>
          <p:cNvSpPr/>
          <p:nvPr/>
        </p:nvSpPr>
        <p:spPr>
          <a:xfrm>
            <a:off x="6194367" y="4337647"/>
            <a:ext cx="4832465" cy="5551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F48A2-A5D0-5914-9A27-0B9639D2AD8C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2: News API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6" name="Picture 15" descr="WhatsApp Image 2024-08-23 at 15.43.17">
            <a:extLst>
              <a:ext uri="{FF2B5EF4-FFF2-40B4-BE49-F238E27FC236}">
                <a16:creationId xmlns:a16="http://schemas.microsoft.com/office/drawing/2014/main" id="{869A9D26-D7A5-B2E0-D43B-F546E90AA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9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24D2-B4FF-D1FA-3580-FDF590D6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893C-7E07-AF5C-4522-F0B5BE18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id="{EF0A64D5-FC38-371C-929C-DF22403D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22352"/>
            <a:ext cx="7794171" cy="5196114"/>
          </a:xfrm>
          <a:prstGeom prst="rect">
            <a:avLst/>
          </a:prstGeom>
        </p:spPr>
      </p:pic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0BAE8CE2-06B9-43BF-2C01-1C96F6DF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7" y="144259"/>
            <a:ext cx="1719435" cy="6774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6BC218-46F9-16A7-DFE9-3B17B54FAE32}"/>
              </a:ext>
            </a:extLst>
          </p:cNvPr>
          <p:cNvSpPr/>
          <p:nvPr/>
        </p:nvSpPr>
        <p:spPr>
          <a:xfrm>
            <a:off x="2107702" y="70005"/>
            <a:ext cx="9637984" cy="7516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AI-Assisted Coding</a:t>
            </a:r>
          </a:p>
        </p:txBody>
      </p:sp>
    </p:spTree>
    <p:extLst>
      <p:ext uri="{BB962C8B-B14F-4D97-AF65-F5344CB8AC3E}">
        <p14:creationId xmlns:p14="http://schemas.microsoft.com/office/powerpoint/2010/main" val="2626808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AE88-73F2-4A84-D68A-F37F000E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0D929-5D04-8D5B-5747-71761BB7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id="{2A83375D-C438-278F-165C-791E361C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21" y="586014"/>
            <a:ext cx="8528957" cy="56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27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C2AA-3BE3-D4C8-FC7F-50705CAF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CC526-EFB0-D137-2BE4-D1266D6D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359877-40B6-631D-BA4F-45B5F29F6E5D}"/>
              </a:ext>
            </a:extLst>
          </p:cNvPr>
          <p:cNvSpPr/>
          <p:nvPr/>
        </p:nvSpPr>
        <p:spPr>
          <a:xfrm>
            <a:off x="1220456" y="2399864"/>
            <a:ext cx="9751087" cy="239484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Lab 3:</a:t>
            </a:r>
          </a:p>
          <a:p>
            <a:pPr algn="ctr"/>
            <a:r>
              <a:rPr lang="en-US" sz="4000" b="1" dirty="0"/>
              <a:t>Prompt Engineering: Improving prompts and context management</a:t>
            </a:r>
            <a:endParaRPr lang="en-U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82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55A32-E0B4-7F6E-0136-41C075C99F7B}"/>
              </a:ext>
            </a:extLst>
          </p:cNvPr>
          <p:cNvSpPr txBox="1"/>
          <p:nvPr/>
        </p:nvSpPr>
        <p:spPr>
          <a:xfrm>
            <a:off x="2037078" y="1446861"/>
            <a:ext cx="913227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Copilot can </a:t>
            </a:r>
            <a:r>
              <a:rPr lang="en-US" sz="4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our code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 it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4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 bugs in it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are we just done ??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Ans: BIG NOOO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42160C-0D16-B8D8-A833-379BEA3876FE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WhatsApp Image 2024-08-23 at 15.43.17">
            <a:extLst>
              <a:ext uri="{FF2B5EF4-FFF2-40B4-BE49-F238E27FC236}">
                <a16:creationId xmlns:a16="http://schemas.microsoft.com/office/drawing/2014/main" id="{05BBE54C-6DFC-31D6-9C20-BA84D041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50D9-E84E-F0C1-AA1A-DF911D97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398" y="3273255"/>
            <a:ext cx="9251407" cy="8490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dirty="0">
                <a:highlight>
                  <a:srgbClr val="FFFF00"/>
                </a:highlight>
              </a:rPr>
              <a:t>How to tell Copilot what to do.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51AC8E-C38E-08F0-47CF-99708973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163" y="1554985"/>
            <a:ext cx="5008267" cy="1143000"/>
          </a:xfrm>
        </p:spPr>
        <p:txBody>
          <a:bodyPr/>
          <a:lstStyle/>
          <a:p>
            <a:r>
              <a:rPr dirty="0"/>
              <a:t>What is Prompt?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899F-DFD5-B391-3F63-323CFE5675CF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FCE7FF3B-7062-29E6-BD28-2642F620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0087" y="1545771"/>
            <a:ext cx="9993085" cy="486591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sz="3400" dirty="0"/>
              <a:t>Prompt Engineering is the </a:t>
            </a:r>
            <a:r>
              <a:rPr sz="3400" dirty="0">
                <a:highlight>
                  <a:srgbClr val="FFFF00"/>
                </a:highlight>
              </a:rPr>
              <a:t>practice of designing and refining input prompts </a:t>
            </a:r>
            <a:r>
              <a:rPr sz="3400" dirty="0"/>
              <a:t>to guide the behavior of AI models.</a:t>
            </a:r>
            <a:endParaRPr lang="en-US" sz="3400" dirty="0"/>
          </a:p>
          <a:p>
            <a:pPr algn="just"/>
            <a:endParaRPr sz="3400" dirty="0"/>
          </a:p>
          <a:p>
            <a:pPr lvl="1" algn="just"/>
            <a:r>
              <a:rPr lang="en-US" sz="3400" dirty="0"/>
              <a:t>It h</a:t>
            </a:r>
            <a:r>
              <a:rPr sz="3400" dirty="0"/>
              <a:t>elps </a:t>
            </a:r>
            <a:r>
              <a:rPr lang="en-US" sz="3400" dirty="0"/>
              <a:t>to </a:t>
            </a:r>
            <a:r>
              <a:rPr sz="3400" dirty="0"/>
              <a:t>control AI output</a:t>
            </a:r>
            <a:endParaRPr lang="en-US" sz="3400" dirty="0"/>
          </a:p>
          <a:p>
            <a:pPr lvl="1" algn="just"/>
            <a:endParaRPr sz="3400" dirty="0"/>
          </a:p>
          <a:p>
            <a:pPr lvl="1" algn="just"/>
            <a:r>
              <a:rPr sz="3400" dirty="0"/>
              <a:t>Improves relevance and accuracy</a:t>
            </a:r>
            <a:endParaRPr lang="en-US" sz="3400" dirty="0"/>
          </a:p>
          <a:p>
            <a:pPr lvl="1" algn="just"/>
            <a:endParaRPr sz="3400" dirty="0"/>
          </a:p>
          <a:p>
            <a:pPr lvl="1" algn="just"/>
            <a:r>
              <a:rPr sz="3400" dirty="0"/>
              <a:t>Essential for applications using LLMs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9213A-0FA6-0E5A-2969-DFE9D7425E9C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7" name="Picture 6" descr="WhatsApp Image 2024-08-23 at 15.43.17">
            <a:extLst>
              <a:ext uri="{FF2B5EF4-FFF2-40B4-BE49-F238E27FC236}">
                <a16:creationId xmlns:a16="http://schemas.microsoft.com/office/drawing/2014/main" id="{77972E79-11E1-8512-3667-814B9330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106" y="1841365"/>
            <a:ext cx="9965788" cy="44832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3600" dirty="0"/>
              <a:t>Effective prompts lead to better AI responses.</a:t>
            </a:r>
            <a:endParaRPr lang="en-US" sz="3600" dirty="0"/>
          </a:p>
          <a:p>
            <a:endParaRPr sz="3600" dirty="0"/>
          </a:p>
          <a:p>
            <a:pPr lvl="1"/>
            <a:r>
              <a:rPr sz="3600" dirty="0"/>
              <a:t>Used in chatbots, coding assistants, content generation</a:t>
            </a:r>
            <a:endParaRPr lang="en-US" sz="3600" dirty="0"/>
          </a:p>
          <a:p>
            <a:pPr lvl="1"/>
            <a:endParaRPr lang="en-US" sz="3600" dirty="0"/>
          </a:p>
          <a:p>
            <a:pPr lvl="1"/>
            <a:r>
              <a:rPr sz="3600" dirty="0"/>
              <a:t>Improves user experience</a:t>
            </a:r>
            <a:endParaRPr lang="en-US" sz="3600" dirty="0"/>
          </a:p>
          <a:p>
            <a:pPr lvl="1"/>
            <a:endParaRPr lang="en-US" sz="3600" dirty="0"/>
          </a:p>
          <a:p>
            <a:pPr lvl="1"/>
            <a:r>
              <a:rPr sz="3600" dirty="0"/>
              <a:t>Reduces ambiguity and errors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B25C6-3703-361D-FDB9-6C8CD7E70419}"/>
              </a:ext>
            </a:extLst>
          </p:cNvPr>
          <p:cNvSpPr/>
          <p:nvPr/>
        </p:nvSpPr>
        <p:spPr>
          <a:xfrm>
            <a:off x="2125223" y="130646"/>
            <a:ext cx="9965788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Why Prompt Engineering Matters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ED7B6F8F-0225-3295-D5BD-F817A955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ED0AA7-5C75-ECCA-0BCD-F5AA4959BAF9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7" name="Picture 6" descr="WhatsApp Image 2024-08-23 at 15.43.17">
            <a:extLst>
              <a:ext uri="{FF2B5EF4-FFF2-40B4-BE49-F238E27FC236}">
                <a16:creationId xmlns:a16="http://schemas.microsoft.com/office/drawing/2014/main" id="{57BC0C66-287B-8F1B-31F2-AC05931A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02A3D-B3A2-ACEF-FA09-5EC3ACEF8CC6}"/>
              </a:ext>
            </a:extLst>
          </p:cNvPr>
          <p:cNvGrpSpPr/>
          <p:nvPr/>
        </p:nvGrpSpPr>
        <p:grpSpPr>
          <a:xfrm>
            <a:off x="4716022" y="1743288"/>
            <a:ext cx="5056626" cy="4457365"/>
            <a:chOff x="2371406" y="1485381"/>
            <a:chExt cx="5056626" cy="44573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AB6982-8815-E006-F017-50B864345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406" y="1485381"/>
              <a:ext cx="5056626" cy="31603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AFF3-82EF-D4EE-842A-3CA4F409ADEF}"/>
                </a:ext>
              </a:extLst>
            </p:cNvPr>
            <p:cNvSpPr/>
            <p:nvPr/>
          </p:nvSpPr>
          <p:spPr>
            <a:xfrm>
              <a:off x="4783014" y="5133853"/>
              <a:ext cx="2086709" cy="8088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Constraints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8F615-DF2F-7560-0AD0-E12FB8A7BAC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185139" y="5538300"/>
              <a:ext cx="5978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6CCF4B-2E7C-0277-7FE5-96E566A61F18}"/>
                </a:ext>
              </a:extLst>
            </p:cNvPr>
            <p:cNvCxnSpPr/>
            <p:nvPr/>
          </p:nvCxnSpPr>
          <p:spPr>
            <a:xfrm>
              <a:off x="4185139" y="4371853"/>
              <a:ext cx="0" cy="1165591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FD3DFB-F50A-3C65-293D-20C5ED6EAF61}"/>
              </a:ext>
            </a:extLst>
          </p:cNvPr>
          <p:cNvSpPr txBox="1"/>
          <p:nvPr/>
        </p:nvSpPr>
        <p:spPr>
          <a:xfrm>
            <a:off x="434364" y="2459504"/>
            <a:ext cx="3648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Major Components of the Prompt</a:t>
            </a:r>
          </a:p>
        </p:txBody>
      </p:sp>
    </p:spTree>
    <p:extLst>
      <p:ext uri="{BB962C8B-B14F-4D97-AF65-F5344CB8AC3E}">
        <p14:creationId xmlns:p14="http://schemas.microsoft.com/office/powerpoint/2010/main" val="1214045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A1E3-A709-E6A7-C051-C69E0E54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710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Instruction: Prompts for Summarization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093C5-09F0-7490-9366-D5031F8D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14064"/>
            <a:ext cx="8694794" cy="42821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B2F9C0-462A-5476-55BF-2C5298FF6D9A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3: 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WhatsApp Image 2024-08-23 at 15.43.17">
            <a:extLst>
              <a:ext uri="{FF2B5EF4-FFF2-40B4-BE49-F238E27FC236}">
                <a16:creationId xmlns:a16="http://schemas.microsoft.com/office/drawing/2014/main" id="{1BC28DAF-BF1A-E2AF-E70E-6C74AEA7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4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4840C-31B8-69CD-31B1-78B540645599}"/>
              </a:ext>
            </a:extLst>
          </p:cNvPr>
          <p:cNvSpPr/>
          <p:nvPr/>
        </p:nvSpPr>
        <p:spPr>
          <a:xfrm>
            <a:off x="1819364" y="1752013"/>
            <a:ext cx="2778369" cy="104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 Classification </a:t>
            </a:r>
          </a:p>
          <a:p>
            <a:pPr algn="ctr"/>
            <a:r>
              <a:rPr lang="en-US" dirty="0"/>
              <a:t>(Sentiment Analysis)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EA38-B556-3B40-CB8F-D11B7A3A77A7}"/>
              </a:ext>
            </a:extLst>
          </p:cNvPr>
          <p:cNvSpPr/>
          <p:nvPr/>
        </p:nvSpPr>
        <p:spPr>
          <a:xfrm>
            <a:off x="7751240" y="1751426"/>
            <a:ext cx="2778369" cy="104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7E12E-73F9-AEF6-08A8-26AA37AEEFAC}"/>
              </a:ext>
            </a:extLst>
          </p:cNvPr>
          <p:cNvSpPr/>
          <p:nvPr/>
        </p:nvSpPr>
        <p:spPr>
          <a:xfrm>
            <a:off x="4761857" y="1752013"/>
            <a:ext cx="2778369" cy="104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5BE05E-BBF2-531B-45D3-465DE4138CD2}"/>
              </a:ext>
            </a:extLst>
          </p:cNvPr>
          <p:cNvGrpSpPr/>
          <p:nvPr/>
        </p:nvGrpSpPr>
        <p:grpSpPr>
          <a:xfrm>
            <a:off x="1819364" y="3454985"/>
            <a:ext cx="8391437" cy="2477868"/>
            <a:chOff x="295363" y="3650565"/>
            <a:chExt cx="8391437" cy="24778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53445C-1E0C-97B9-694D-19CDEDE6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363" y="4693919"/>
              <a:ext cx="8391437" cy="14345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29B081-BB75-9DBE-7C44-AF4DC43725AD}"/>
                </a:ext>
              </a:extLst>
            </p:cNvPr>
            <p:cNvSpPr/>
            <p:nvPr/>
          </p:nvSpPr>
          <p:spPr>
            <a:xfrm>
              <a:off x="295363" y="3650565"/>
              <a:ext cx="2778369" cy="104335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Translation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D430640-501B-60E0-C552-D327F4EBE03D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Lab 3: Prompt Engineering: </a:t>
            </a:r>
            <a:r>
              <a:rPr lang="en-US" sz="2800" dirty="0"/>
              <a:t>Instruction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6" name="Picture 5" descr="WhatsApp Image 2024-08-23 at 15.43.17">
            <a:extLst>
              <a:ext uri="{FF2B5EF4-FFF2-40B4-BE49-F238E27FC236}">
                <a16:creationId xmlns:a16="http://schemas.microsoft.com/office/drawing/2014/main" id="{779C8FDF-E776-8E2C-9445-253FC73F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5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862" y="1042422"/>
            <a:ext cx="8546123" cy="1143000"/>
          </a:xfrm>
        </p:spPr>
        <p:txBody>
          <a:bodyPr>
            <a:normAutofit fontScale="90000"/>
          </a:bodyPr>
          <a:lstStyle/>
          <a:p>
            <a:r>
              <a:rPr dirty="0"/>
              <a:t>Example 1: Summarizing a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736" y="2741200"/>
            <a:ext cx="5498123" cy="3156440"/>
          </a:xfrm>
        </p:spPr>
        <p:txBody>
          <a:bodyPr>
            <a:normAutofit fontScale="70000" lnSpcReduction="20000"/>
          </a:bodyPr>
          <a:lstStyle/>
          <a:p>
            <a:r>
              <a:rPr dirty="0">
                <a:highlight>
                  <a:srgbClr val="00FF00"/>
                </a:highlight>
              </a:rPr>
              <a:t>Instruction</a:t>
            </a:r>
            <a:r>
              <a:rPr dirty="0"/>
              <a:t>: Summarize the document.</a:t>
            </a:r>
            <a:endParaRPr lang="en-US" dirty="0"/>
          </a:p>
          <a:p>
            <a:endParaRPr dirty="0"/>
          </a:p>
          <a:p>
            <a:r>
              <a:rPr dirty="0">
                <a:highlight>
                  <a:srgbClr val="00FF00"/>
                </a:highlight>
              </a:rPr>
              <a:t>Context</a:t>
            </a:r>
            <a:r>
              <a:rPr dirty="0"/>
              <a:t>: The document is a research paper.</a:t>
            </a:r>
            <a:endParaRPr lang="en-US" dirty="0"/>
          </a:p>
          <a:p>
            <a:endParaRPr dirty="0"/>
          </a:p>
          <a:p>
            <a:r>
              <a:rPr dirty="0">
                <a:highlight>
                  <a:srgbClr val="00FF00"/>
                </a:highlight>
              </a:rPr>
              <a:t>Input Data</a:t>
            </a:r>
            <a:r>
              <a:rPr dirty="0"/>
              <a:t>: Full text of the paper.</a:t>
            </a:r>
            <a:endParaRPr lang="en-US" dirty="0"/>
          </a:p>
          <a:p>
            <a:endParaRPr dirty="0"/>
          </a:p>
          <a:p>
            <a:r>
              <a:rPr dirty="0">
                <a:highlight>
                  <a:srgbClr val="00FF00"/>
                </a:highlight>
              </a:rPr>
              <a:t>Output Format</a:t>
            </a:r>
            <a:r>
              <a:rPr dirty="0"/>
              <a:t>: Bullet points.</a:t>
            </a:r>
            <a:endParaRPr lang="en-US" dirty="0"/>
          </a:p>
          <a:p>
            <a:endParaRPr dirty="0"/>
          </a:p>
          <a:p>
            <a:r>
              <a:rPr dirty="0">
                <a:highlight>
                  <a:srgbClr val="00FF00"/>
                </a:highlight>
              </a:rPr>
              <a:t>Constraints</a:t>
            </a:r>
            <a:r>
              <a:rPr dirty="0"/>
              <a:t>: Limit to 100 words.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E30C2-7265-BDBC-927C-7BF9CBF3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99"/>
          <a:stretch>
            <a:fillRect/>
          </a:stretch>
        </p:blipFill>
        <p:spPr>
          <a:xfrm>
            <a:off x="7358511" y="2741200"/>
            <a:ext cx="2934351" cy="3416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A87EE6-551F-9C4C-0392-FD1EB0926415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8" name="Picture 7" descr="WhatsApp Image 2024-08-23 at 15.43.17">
            <a:extLst>
              <a:ext uri="{FF2B5EF4-FFF2-40B4-BE49-F238E27FC236}">
                <a16:creationId xmlns:a16="http://schemas.microsoft.com/office/drawing/2014/main" id="{766683EB-66BD-6EFB-A923-4790F59C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7E3A-BACE-ABFD-7525-DE919706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69FDBA45-3A49-D377-8249-86CE2790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4" y="136526"/>
            <a:ext cx="1884785" cy="1071788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8D70FB3-60CE-09B5-0C6B-7C5947230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B24F-02C3-48DA-B7A8-4A361D6C12C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CC16E0-1A11-5A72-9BDF-AD3F472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C0AD4-CFDE-1905-628D-8C56906864AD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49082-A813-ECED-22AD-7BBDB9613047}"/>
              </a:ext>
            </a:extLst>
          </p:cNvPr>
          <p:cNvSpPr/>
          <p:nvPr/>
        </p:nvSpPr>
        <p:spPr>
          <a:xfrm>
            <a:off x="2102302" y="104635"/>
            <a:ext cx="9687560" cy="122630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700" b="1" dirty="0">
                <a:solidFill>
                  <a:srgbClr val="000000"/>
                </a:solidFill>
                <a:latin typeface="CIDFont+F2"/>
              </a:rPr>
              <a:t>Exp.1:  GitHub Copilot and VS Code/JetBrains integration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0E1903-089C-F50E-5FC5-29D1FB01CFEC}"/>
              </a:ext>
            </a:extLst>
          </p:cNvPr>
          <p:cNvSpPr/>
          <p:nvPr/>
        </p:nvSpPr>
        <p:spPr>
          <a:xfrm>
            <a:off x="6672944" y="495871"/>
            <a:ext cx="125185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01BAD-7956-2F2D-1E40-679ADC00DEC8}"/>
              </a:ext>
            </a:extLst>
          </p:cNvPr>
          <p:cNvSpPr txBox="1"/>
          <p:nvPr/>
        </p:nvSpPr>
        <p:spPr>
          <a:xfrm>
            <a:off x="1706032" y="2320385"/>
            <a:ext cx="3220126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Integrated Development Environment [IDEs]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B5E14-49F2-F914-53C8-FBB256C304EE}"/>
              </a:ext>
            </a:extLst>
          </p:cNvPr>
          <p:cNvSpPr/>
          <p:nvPr/>
        </p:nvSpPr>
        <p:spPr>
          <a:xfrm>
            <a:off x="7980624" y="495870"/>
            <a:ext cx="1390219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F4AA5-7AAF-9343-D800-AC1797C6AE10}"/>
              </a:ext>
            </a:extLst>
          </p:cNvPr>
          <p:cNvSpPr txBox="1"/>
          <p:nvPr/>
        </p:nvSpPr>
        <p:spPr>
          <a:xfrm>
            <a:off x="8610600" y="1581721"/>
            <a:ext cx="3048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It is a company that </a:t>
            </a:r>
            <a:r>
              <a:rPr lang="en-US" sz="3000" dirty="0">
                <a:highlight>
                  <a:srgbClr val="00FF00"/>
                </a:highlight>
              </a:rPr>
              <a:t>develops a range of IDEs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7B3619-9C19-0AA4-846F-42A26E1E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7477" y="2543540"/>
            <a:ext cx="3158256" cy="3238212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A9E206DA-1F35-5DCA-E00C-B4EE3841A07A}"/>
              </a:ext>
            </a:extLst>
          </p:cNvPr>
          <p:cNvSpPr/>
          <p:nvPr/>
        </p:nvSpPr>
        <p:spPr>
          <a:xfrm rot="3576907">
            <a:off x="9484046" y="2466119"/>
            <a:ext cx="454680" cy="22140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EA2E7A0-A998-3128-33A0-DF3F6F33BBCE}"/>
              </a:ext>
            </a:extLst>
          </p:cNvPr>
          <p:cNvSpPr/>
          <p:nvPr/>
        </p:nvSpPr>
        <p:spPr>
          <a:xfrm rot="13923117">
            <a:off x="5593613" y="403411"/>
            <a:ext cx="287185" cy="25855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AD290A5-7093-1859-0C98-00D809F5A688}"/>
              </a:ext>
            </a:extLst>
          </p:cNvPr>
          <p:cNvSpPr/>
          <p:nvPr/>
        </p:nvSpPr>
        <p:spPr>
          <a:xfrm rot="8846532">
            <a:off x="9083634" y="876652"/>
            <a:ext cx="257853" cy="9920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55283F0E-CB47-788A-269F-62B2820F2FBD}"/>
              </a:ext>
            </a:extLst>
          </p:cNvPr>
          <p:cNvSpPr/>
          <p:nvPr/>
        </p:nvSpPr>
        <p:spPr>
          <a:xfrm rot="5400000">
            <a:off x="6426996" y="1609321"/>
            <a:ext cx="1586007" cy="28243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BA3868-BD18-1ACD-9AAF-E021AA56E17F}"/>
              </a:ext>
            </a:extLst>
          </p:cNvPr>
          <p:cNvSpPr/>
          <p:nvPr/>
        </p:nvSpPr>
        <p:spPr>
          <a:xfrm>
            <a:off x="3897755" y="454000"/>
            <a:ext cx="2209967" cy="461665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49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31" y="1198684"/>
            <a:ext cx="10046677" cy="677445"/>
          </a:xfrm>
        </p:spPr>
        <p:txBody>
          <a:bodyPr>
            <a:normAutofit fontScale="90000"/>
          </a:bodyPr>
          <a:lstStyle/>
          <a:p>
            <a:r>
              <a:rPr dirty="0"/>
              <a:t>Example 2: Generating a Recipe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94" y="2176908"/>
            <a:ext cx="4865077" cy="446063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b="1" dirty="0"/>
              <a:t>Instruction</a:t>
            </a:r>
            <a:r>
              <a:rPr dirty="0"/>
              <a:t>: Create a recipe.</a:t>
            </a:r>
            <a:endParaRPr lang="en-US" dirty="0"/>
          </a:p>
          <a:p>
            <a:pPr algn="just"/>
            <a:endParaRPr dirty="0"/>
          </a:p>
          <a:p>
            <a:pPr algn="just"/>
            <a:r>
              <a:rPr b="1" dirty="0"/>
              <a:t>Context</a:t>
            </a:r>
            <a:r>
              <a:rPr dirty="0"/>
              <a:t>: User has tomatoes, onions, and pasta.</a:t>
            </a:r>
            <a:endParaRPr lang="en-US" dirty="0"/>
          </a:p>
          <a:p>
            <a:pPr algn="just"/>
            <a:endParaRPr dirty="0"/>
          </a:p>
          <a:p>
            <a:pPr algn="just"/>
            <a:r>
              <a:rPr b="1" dirty="0"/>
              <a:t>Input Data</a:t>
            </a:r>
            <a:r>
              <a:rPr dirty="0"/>
              <a:t>: List of ingredients.</a:t>
            </a:r>
            <a:endParaRPr lang="en-US" dirty="0"/>
          </a:p>
          <a:p>
            <a:pPr algn="just"/>
            <a:endParaRPr dirty="0"/>
          </a:p>
          <a:p>
            <a:pPr algn="just"/>
            <a:r>
              <a:rPr b="1" dirty="0"/>
              <a:t>Output Format</a:t>
            </a:r>
            <a:r>
              <a:rPr dirty="0"/>
              <a:t>: Step-by-step instructions.</a:t>
            </a:r>
            <a:endParaRPr lang="en-US" dirty="0"/>
          </a:p>
          <a:p>
            <a:pPr algn="just"/>
            <a:endParaRPr dirty="0"/>
          </a:p>
          <a:p>
            <a:pPr algn="just"/>
            <a:r>
              <a:rPr b="1" dirty="0"/>
              <a:t>Constraints</a:t>
            </a:r>
            <a:r>
              <a:rPr dirty="0"/>
              <a:t>: Vegetarian only.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B6F6C-3514-702A-BFB4-4CBCD31E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66" y="2196027"/>
            <a:ext cx="4296848" cy="4296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BED4D1-4D9F-68F5-0DB3-5FCD7DA79650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D43048C8-D4AB-6CAF-215B-6C6D207F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47" y="1396756"/>
            <a:ext cx="10515600" cy="396875"/>
          </a:xfrm>
        </p:spPr>
        <p:txBody>
          <a:bodyPr>
            <a:noAutofit/>
          </a:bodyPr>
          <a:lstStyle/>
          <a:p>
            <a:r>
              <a:rPr sz="3200" dirty="0"/>
              <a:t>Example 3: Writing a Cover Letter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647" y="2211081"/>
            <a:ext cx="5064369" cy="4079631"/>
          </a:xfrm>
        </p:spPr>
        <p:txBody>
          <a:bodyPr>
            <a:normAutofit fontScale="92500" lnSpcReduction="20000"/>
          </a:bodyPr>
          <a:lstStyle/>
          <a:p>
            <a:r>
              <a:rPr b="1" dirty="0"/>
              <a:t>Instruction</a:t>
            </a:r>
            <a:r>
              <a:rPr dirty="0"/>
              <a:t>: Write a cover letter.</a:t>
            </a:r>
            <a:endParaRPr lang="en-US" dirty="0"/>
          </a:p>
          <a:p>
            <a:endParaRPr dirty="0"/>
          </a:p>
          <a:p>
            <a:r>
              <a:rPr b="1" dirty="0"/>
              <a:t>Context</a:t>
            </a:r>
            <a:r>
              <a:rPr dirty="0"/>
              <a:t>: Applying for a software engineer role.</a:t>
            </a:r>
            <a:endParaRPr lang="en-US" dirty="0"/>
          </a:p>
          <a:p>
            <a:endParaRPr dirty="0"/>
          </a:p>
          <a:p>
            <a:r>
              <a:rPr b="1" dirty="0"/>
              <a:t>Input Data</a:t>
            </a:r>
            <a:r>
              <a:rPr dirty="0"/>
              <a:t>: Resume details.</a:t>
            </a:r>
            <a:endParaRPr lang="en-US" dirty="0"/>
          </a:p>
          <a:p>
            <a:endParaRPr dirty="0"/>
          </a:p>
          <a:p>
            <a:r>
              <a:rPr b="1" dirty="0"/>
              <a:t>Output Format</a:t>
            </a:r>
            <a:r>
              <a:rPr dirty="0"/>
              <a:t>: Formal letter.</a:t>
            </a:r>
            <a:endParaRPr lang="en-US" dirty="0"/>
          </a:p>
          <a:p>
            <a:endParaRPr dirty="0"/>
          </a:p>
          <a:p>
            <a:r>
              <a:rPr b="1" dirty="0"/>
              <a:t>Constraints</a:t>
            </a:r>
            <a:r>
              <a:rPr dirty="0"/>
              <a:t>: One page only.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137B0-EDFB-071D-CC99-8C7DFB13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089332"/>
            <a:ext cx="4032738" cy="4201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0E2C3D-3884-FEA5-DD08-27AFE33D9C87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32286077-5D43-4BB4-4478-2BF64DFD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16" y="1269513"/>
            <a:ext cx="10515600" cy="595313"/>
          </a:xfrm>
        </p:spPr>
        <p:txBody>
          <a:bodyPr>
            <a:normAutofit fontScale="90000"/>
          </a:bodyPr>
          <a:lstStyle/>
          <a:p>
            <a:r>
              <a:rPr dirty="0"/>
              <a:t>Example 4: Creating 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08" y="2095217"/>
            <a:ext cx="5275385" cy="4525963"/>
          </a:xfrm>
        </p:spPr>
        <p:txBody>
          <a:bodyPr>
            <a:normAutofit fontScale="92500" lnSpcReduction="10000"/>
          </a:bodyPr>
          <a:lstStyle/>
          <a:p>
            <a:r>
              <a:rPr b="1" dirty="0"/>
              <a:t>Instruction: </a:t>
            </a:r>
            <a:r>
              <a:rPr dirty="0"/>
              <a:t>Generate a bar chart.</a:t>
            </a:r>
            <a:endParaRPr lang="en-US" dirty="0"/>
          </a:p>
          <a:p>
            <a:endParaRPr dirty="0"/>
          </a:p>
          <a:p>
            <a:r>
              <a:rPr b="1" dirty="0"/>
              <a:t>Context: </a:t>
            </a:r>
            <a:r>
              <a:rPr dirty="0"/>
              <a:t>Sales data for Q1.</a:t>
            </a:r>
            <a:endParaRPr lang="en-US" dirty="0"/>
          </a:p>
          <a:p>
            <a:endParaRPr dirty="0"/>
          </a:p>
          <a:p>
            <a:r>
              <a:rPr b="1" dirty="0"/>
              <a:t>Input Data: </a:t>
            </a:r>
            <a:r>
              <a:rPr dirty="0"/>
              <a:t>Monthly sales figures.</a:t>
            </a:r>
            <a:endParaRPr lang="en-US" dirty="0"/>
          </a:p>
          <a:p>
            <a:endParaRPr dirty="0"/>
          </a:p>
          <a:p>
            <a:r>
              <a:rPr b="1" dirty="0"/>
              <a:t>Output Format</a:t>
            </a:r>
            <a:r>
              <a:rPr dirty="0"/>
              <a:t>: Bar chart image.</a:t>
            </a:r>
            <a:endParaRPr lang="en-US" dirty="0"/>
          </a:p>
          <a:p>
            <a:endParaRPr dirty="0"/>
          </a:p>
          <a:p>
            <a:r>
              <a:rPr b="1" dirty="0"/>
              <a:t>Constraints: </a:t>
            </a:r>
            <a:r>
              <a:rPr dirty="0"/>
              <a:t>Use blue color for bars.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8EAE2-12F6-0F20-696E-986D93FF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581" y="2095217"/>
            <a:ext cx="4294311" cy="41531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6244D1-5A3D-FC30-3585-914D73BF7933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DA3F1B78-75CB-3A76-2269-0C6D4FE1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85" y="1146370"/>
            <a:ext cx="10515600" cy="550984"/>
          </a:xfrm>
        </p:spPr>
        <p:txBody>
          <a:bodyPr>
            <a:normAutofit fontScale="90000"/>
          </a:bodyPr>
          <a:lstStyle/>
          <a:p>
            <a:r>
              <a:rPr dirty="0"/>
              <a:t>Example 5: Translating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56845"/>
            <a:ext cx="5181600" cy="4525963"/>
          </a:xfrm>
        </p:spPr>
        <p:txBody>
          <a:bodyPr>
            <a:normAutofit fontScale="92500" lnSpcReduction="10000"/>
          </a:bodyPr>
          <a:lstStyle/>
          <a:p>
            <a:r>
              <a:rPr b="1" dirty="0"/>
              <a:t>Instruction: </a:t>
            </a:r>
            <a:r>
              <a:rPr dirty="0"/>
              <a:t>Translate to French.</a:t>
            </a:r>
            <a:endParaRPr lang="en-US" dirty="0"/>
          </a:p>
          <a:p>
            <a:endParaRPr dirty="0"/>
          </a:p>
          <a:p>
            <a:r>
              <a:rPr b="1" dirty="0"/>
              <a:t>Context: </a:t>
            </a:r>
            <a:r>
              <a:rPr dirty="0"/>
              <a:t>Text is a travel guide.</a:t>
            </a:r>
            <a:endParaRPr lang="en-US" dirty="0"/>
          </a:p>
          <a:p>
            <a:endParaRPr dirty="0"/>
          </a:p>
          <a:p>
            <a:r>
              <a:rPr b="1" dirty="0"/>
              <a:t>Input Data: </a:t>
            </a:r>
            <a:r>
              <a:rPr dirty="0"/>
              <a:t>English paragraphs.</a:t>
            </a:r>
            <a:endParaRPr lang="en-US" dirty="0"/>
          </a:p>
          <a:p>
            <a:endParaRPr dirty="0"/>
          </a:p>
          <a:p>
            <a:r>
              <a:rPr b="1" dirty="0"/>
              <a:t>Output Format: </a:t>
            </a:r>
            <a:r>
              <a:rPr dirty="0"/>
              <a:t>French text.</a:t>
            </a:r>
            <a:endParaRPr lang="en-US" dirty="0"/>
          </a:p>
          <a:p>
            <a:endParaRPr dirty="0"/>
          </a:p>
          <a:p>
            <a:r>
              <a:rPr b="1" dirty="0"/>
              <a:t>Constraints: </a:t>
            </a:r>
            <a:r>
              <a:rPr dirty="0"/>
              <a:t>Maintain original formatting.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3CF16-A5D1-4E3E-AFC0-2D916C39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6845"/>
            <a:ext cx="5917884" cy="3881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ED3784-ACE9-D5CF-753C-E82B472753E3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0F7F80E4-263A-2775-13C4-526DA074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17" y="1640565"/>
            <a:ext cx="9187543" cy="4662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Best Practices: </a:t>
            </a:r>
            <a:r>
              <a:rPr sz="3000" dirty="0"/>
              <a:t>Tips for crafting effective prompts.</a:t>
            </a:r>
            <a:endParaRPr lang="en-US" sz="3000" dirty="0"/>
          </a:p>
          <a:p>
            <a:endParaRPr sz="3000" dirty="0"/>
          </a:p>
          <a:p>
            <a:pPr lvl="1"/>
            <a:r>
              <a:rPr sz="3000" dirty="0"/>
              <a:t>Be specific and clear</a:t>
            </a:r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sz="3000" dirty="0"/>
              <a:t>Use examples</a:t>
            </a:r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sz="3000" dirty="0"/>
              <a:t>Iterate and refine</a:t>
            </a:r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sz="3000" dirty="0"/>
              <a:t>Avoid ambiguity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620408-3C16-A9CD-8A72-1C252A520CFE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Improving prompts and context management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93EAC4FF-3FCD-E6D1-01C4-686B6B4B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348-4639-AC36-9B59-18BE36E4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2514601"/>
            <a:ext cx="10515600" cy="2104346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Lab 4: Advanced Prompt Engineering: Zero-shot, one-shot, and few-shot techniques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ADBD2-57A9-E40A-64B4-E9AD4223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EE7AB-3C0C-5EA5-DD19-6A334FC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CB5003-DFE0-69A2-1EE0-21BFCD7DE080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Prompt Engineering</a:t>
            </a:r>
            <a:r>
              <a:rPr lang="en-US" sz="2800"/>
              <a:t> Tools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7" name="Picture 6" descr="WhatsApp Image 2024-08-23 at 15.43.17">
            <a:extLst>
              <a:ext uri="{FF2B5EF4-FFF2-40B4-BE49-F238E27FC236}">
                <a16:creationId xmlns:a16="http://schemas.microsoft.com/office/drawing/2014/main" id="{739E5DFC-21D5-AC84-9701-AF078EBD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43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352776"/>
            <a:ext cx="10515600" cy="5004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3600" dirty="0"/>
              <a:t>Different prompting techniques for different tasks.</a:t>
            </a:r>
            <a:endParaRPr lang="en-US" sz="3600" dirty="0"/>
          </a:p>
          <a:p>
            <a:pPr marL="0" indent="0">
              <a:buNone/>
            </a:pPr>
            <a:endParaRPr sz="3600" dirty="0"/>
          </a:p>
          <a:p>
            <a:pPr lvl="1"/>
            <a:r>
              <a:rPr sz="3600" b="1" dirty="0"/>
              <a:t>Zero-shot</a:t>
            </a:r>
            <a:r>
              <a:rPr sz="3600" dirty="0"/>
              <a:t>: No examples provided</a:t>
            </a:r>
            <a:endParaRPr lang="en-US" sz="3600" dirty="0"/>
          </a:p>
          <a:p>
            <a:pPr lvl="1"/>
            <a:endParaRPr sz="3600" dirty="0"/>
          </a:p>
          <a:p>
            <a:pPr lvl="1"/>
            <a:r>
              <a:rPr sz="3600" b="1" dirty="0"/>
              <a:t>One-shot</a:t>
            </a:r>
            <a:r>
              <a:rPr sz="3600" dirty="0"/>
              <a:t>: One example provided</a:t>
            </a:r>
            <a:endParaRPr lang="en-US" sz="3600" dirty="0"/>
          </a:p>
          <a:p>
            <a:pPr lvl="1"/>
            <a:endParaRPr sz="3600" dirty="0"/>
          </a:p>
          <a:p>
            <a:pPr lvl="1"/>
            <a:r>
              <a:rPr sz="3600" b="1" dirty="0"/>
              <a:t>Few-shot</a:t>
            </a:r>
            <a:r>
              <a:rPr sz="3600" dirty="0"/>
              <a:t>: Few examples provided</a:t>
            </a:r>
            <a:endParaRPr lang="en-US" sz="3600" dirty="0"/>
          </a:p>
          <a:p>
            <a:pPr lvl="1"/>
            <a:endParaRPr sz="3600" dirty="0"/>
          </a:p>
          <a:p>
            <a:pPr lvl="1"/>
            <a:r>
              <a:rPr sz="3600" b="1" dirty="0"/>
              <a:t>Chain-of-thought</a:t>
            </a:r>
            <a:r>
              <a:rPr sz="3600" dirty="0"/>
              <a:t>: Step-by-step reasoning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FC259B-FF1F-5212-D10C-6B114C6A8BC4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Engineering: </a:t>
            </a:r>
            <a:r>
              <a:rPr lang="en-US" sz="2800" dirty="0"/>
              <a:t>Types of Prompts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27BA8939-E808-F5F3-B2F0-C99695B5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183" y="1493156"/>
            <a:ext cx="10515600" cy="43901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3600" dirty="0"/>
              <a:t>Tools and frameworks to assist in prompt design.</a:t>
            </a:r>
            <a:endParaRPr lang="en-US" sz="3600" dirty="0"/>
          </a:p>
          <a:p>
            <a:pPr marL="0" indent="0">
              <a:buNone/>
            </a:pPr>
            <a:endParaRPr sz="3600" dirty="0"/>
          </a:p>
          <a:p>
            <a:pPr lvl="1"/>
            <a:r>
              <a:rPr sz="3600" dirty="0"/>
              <a:t>Prompt libraries</a:t>
            </a:r>
            <a:endParaRPr lang="en-US" sz="3600" dirty="0"/>
          </a:p>
          <a:p>
            <a:pPr lvl="1"/>
            <a:endParaRPr sz="3600" dirty="0"/>
          </a:p>
          <a:p>
            <a:pPr lvl="1"/>
            <a:r>
              <a:rPr sz="3600" dirty="0"/>
              <a:t>Prompt tuning</a:t>
            </a:r>
            <a:endParaRPr lang="en-US" sz="3600" dirty="0"/>
          </a:p>
          <a:p>
            <a:pPr lvl="1"/>
            <a:endParaRPr sz="3600" dirty="0"/>
          </a:p>
          <a:p>
            <a:pPr lvl="1"/>
            <a:r>
              <a:rPr sz="3600" dirty="0"/>
              <a:t>Evaluation frameworks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423F0-3567-D584-ECD7-CB85406CCFED}"/>
              </a:ext>
            </a:extLst>
          </p:cNvPr>
          <p:cNvSpPr/>
          <p:nvPr/>
        </p:nvSpPr>
        <p:spPr>
          <a:xfrm>
            <a:off x="2125223" y="130646"/>
            <a:ext cx="9751087" cy="84907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Prompt Engineering</a:t>
            </a:r>
            <a:r>
              <a:rPr lang="en-US" sz="2800" dirty="0"/>
              <a:t> Tools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WhatsApp Image 2024-08-23 at 15.43.17">
            <a:extLst>
              <a:ext uri="{FF2B5EF4-FFF2-40B4-BE49-F238E27FC236}">
                <a16:creationId xmlns:a16="http://schemas.microsoft.com/office/drawing/2014/main" id="{74795AE6-85ED-9B9F-9BB9-55AA9EB3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220461"/>
            <a:ext cx="1719435" cy="6774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E794B-D5C3-CD00-6A82-4E602469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37"/>
          <a:stretch>
            <a:fillRect/>
          </a:stretch>
        </p:blipFill>
        <p:spPr>
          <a:xfrm>
            <a:off x="1415142" y="1573403"/>
            <a:ext cx="9361715" cy="4915651"/>
          </a:xfrm>
          <a:prstGeom prst="rect">
            <a:avLst/>
          </a:prstGeom>
        </p:spPr>
      </p:pic>
      <p:pic>
        <p:nvPicPr>
          <p:cNvPr id="2" name="Picture 1" descr="WhatsApp Image 2024-08-23 at 15.43.17">
            <a:extLst>
              <a:ext uri="{FF2B5EF4-FFF2-40B4-BE49-F238E27FC236}">
                <a16:creationId xmlns:a16="http://schemas.microsoft.com/office/drawing/2014/main" id="{6C12E246-83A5-CDAB-CB1D-8E6A189A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B4DA43-6D99-FE25-8049-3E5B4958DD8B}"/>
              </a:ext>
            </a:extLst>
          </p:cNvPr>
          <p:cNvSpPr/>
          <p:nvPr/>
        </p:nvSpPr>
        <p:spPr>
          <a:xfrm>
            <a:off x="2107702" y="70005"/>
            <a:ext cx="9637984" cy="7516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Method for VS Code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89CE1-027F-D325-0274-B5536DC4EBB1}"/>
              </a:ext>
            </a:extLst>
          </p:cNvPr>
          <p:cNvSpPr txBox="1"/>
          <p:nvPr/>
        </p:nvSpPr>
        <p:spPr>
          <a:xfrm>
            <a:off x="3475922" y="8217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6984C-AEC0-5DAD-6E8F-7A6D9E1E77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rcRect r="79145"/>
          <a:stretch>
            <a:fillRect/>
          </a:stretch>
        </p:blipFill>
        <p:spPr>
          <a:xfrm>
            <a:off x="9571922" y="144259"/>
            <a:ext cx="559203" cy="630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14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470" y="104694"/>
            <a:ext cx="9801643" cy="777049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Methods to Install Number of IDEs using </a:t>
            </a:r>
            <a:r>
              <a:rPr lang="en-US" sz="3100" b="1" dirty="0">
                <a:solidFill>
                  <a:srgbClr val="FF0000"/>
                </a:solidFill>
              </a:rPr>
              <a:t>anaconda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brows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8" y="1518426"/>
            <a:ext cx="5499377" cy="421834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05" y="1518426"/>
            <a:ext cx="5858813" cy="4218344"/>
          </a:xfrm>
          <a:prstGeom prst="rect">
            <a:avLst/>
          </a:prstGeom>
        </p:spPr>
      </p:pic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CCC41B55-41C9-17EA-C1F3-D9D816A43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7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857" y="79681"/>
            <a:ext cx="9804400" cy="747633"/>
          </a:xfrm>
          <a:solidFill>
            <a:srgbClr val="0070C0"/>
          </a:solidFill>
        </p:spPr>
        <p:txBody>
          <a:bodyPr/>
          <a:lstStyle/>
          <a:p>
            <a:pPr algn="ctr"/>
            <a:r>
              <a:rPr lang="en-US" b="1" dirty="0" err="1">
                <a:solidFill>
                  <a:srgbClr val="0C0D0E"/>
                </a:solidFill>
                <a:latin typeface="-apple-system"/>
              </a:rPr>
              <a:t>Conda</a:t>
            </a:r>
            <a:r>
              <a:rPr lang="en-US" b="1" dirty="0">
                <a:solidFill>
                  <a:srgbClr val="0C0D0E"/>
                </a:solidFill>
                <a:latin typeface="-apple-system"/>
              </a:rPr>
              <a:t>, Anaconda and </a:t>
            </a:r>
            <a:r>
              <a:rPr lang="en-US" b="1" dirty="0" err="1">
                <a:solidFill>
                  <a:srgbClr val="0C0D0E"/>
                </a:solidFill>
                <a:latin typeface="-apple-system"/>
              </a:rPr>
              <a:t>Miniconda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8266" y="1403998"/>
            <a:ext cx="9804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C0D0E"/>
                </a:solidFill>
                <a:latin typeface="-apple-system"/>
              </a:rPr>
              <a:t>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is the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package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environment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manager that's included in all versions of Anaconda.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C0D0E"/>
              </a:solidFill>
              <a:latin typeface="-apple-system"/>
            </a:endParaRPr>
          </a:p>
          <a:p>
            <a:pPr algn="just" fontAlgn="base"/>
            <a:r>
              <a:rPr lang="en-US" sz="2400" dirty="0">
                <a:solidFill>
                  <a:srgbClr val="0C0D0E"/>
                </a:solidFill>
                <a:latin typeface="-apple-system"/>
              </a:rPr>
              <a:t> Example: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install 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numpy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,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install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pandas</a:t>
            </a:r>
          </a:p>
          <a:p>
            <a:pPr algn="just" fontAlgn="base"/>
            <a:endParaRPr lang="en-US" sz="2400" dirty="0">
              <a:solidFill>
                <a:srgbClr val="0C0D0E"/>
              </a:solidFill>
              <a:latin typeface="-apple-system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C0D0E"/>
                </a:solidFill>
                <a:latin typeface="-apple-system"/>
              </a:rPr>
              <a:t>Anaconda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is a set of about a hundred packages including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,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numpy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,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scipy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,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ipython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notebook, and so on.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C0D0E"/>
              </a:solidFill>
              <a:latin typeface="-apple-system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C0D0E"/>
                </a:solidFill>
                <a:latin typeface="-apple-system"/>
              </a:rPr>
              <a:t>Miniconda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, which is a </a:t>
            </a:r>
            <a:r>
              <a:rPr lang="en-US" sz="2400" i="1" u="sng" dirty="0">
                <a:solidFill>
                  <a:srgbClr val="0C0D0E"/>
                </a:solidFill>
                <a:latin typeface="-apple-system"/>
              </a:rPr>
              <a:t>smaller alternative to Anaconda 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that is just </a:t>
            </a:r>
            <a:r>
              <a:rPr lang="en-US" sz="2400" dirty="0" err="1">
                <a:solidFill>
                  <a:srgbClr val="0C0D0E"/>
                </a:solidFill>
                <a:latin typeface="-apple-system"/>
              </a:rPr>
              <a:t>conda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 and its dependencies.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C0D0E"/>
              </a:solidFill>
              <a:latin typeface="-apple-system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C0D0E"/>
                </a:solidFill>
                <a:latin typeface="-apple-system"/>
              </a:rPr>
              <a:t>Anaconda Navigator </a:t>
            </a:r>
            <a:r>
              <a:rPr lang="en-US" sz="2400" dirty="0">
                <a:solidFill>
                  <a:srgbClr val="0C0D0E"/>
                </a:solidFill>
                <a:latin typeface="-apple-system"/>
              </a:rPr>
              <a:t>is a specific GUI tool within the Anaconda distribution that facilitates the management and launch of these tools in a user-friendly manner.</a:t>
            </a:r>
            <a:endParaRPr lang="en-US" sz="2400" b="0" i="0" dirty="0">
              <a:solidFill>
                <a:srgbClr val="0C0D0E"/>
              </a:solidFill>
              <a:effectLst/>
              <a:latin typeface="-apple-system"/>
            </a:endParaRPr>
          </a:p>
        </p:txBody>
      </p:sp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F1AFF0D4-D8E4-BE98-AF68-D432CD24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" y="69804"/>
            <a:ext cx="1719435" cy="6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8208</TotalTime>
  <Words>1538</Words>
  <Application>Microsoft Office PowerPoint</Application>
  <PresentationFormat>Widescreen</PresentationFormat>
  <Paragraphs>345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-apple-system</vt:lpstr>
      <vt:lpstr>Aptos</vt:lpstr>
      <vt:lpstr>Aptos Display</vt:lpstr>
      <vt:lpstr>Arial</vt:lpstr>
      <vt:lpstr>Calibri</vt:lpstr>
      <vt:lpstr>CIDFont+F2</vt:lpstr>
      <vt:lpstr>Inter</vt:lpstr>
      <vt:lpstr>Studio-Feixen-Sans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to Install Number of IDEs using anaconda</vt:lpstr>
      <vt:lpstr>Conda, Anaconda and Miniconda</vt:lpstr>
      <vt:lpstr>PowerPoint Presentation</vt:lpstr>
      <vt:lpstr>Link To Download file</vt:lpstr>
      <vt:lpstr>Methods to install anaconda</vt:lpstr>
      <vt:lpstr>Methods to install anaconda</vt:lpstr>
      <vt:lpstr>Methods to install anaconda</vt:lpstr>
      <vt:lpstr>Methods to install anaconda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into the Github and Install the Github- Copilot extension in VS Code</vt:lpstr>
      <vt:lpstr>Install Github- Copilot vesus Github Chat Extension in VS Code</vt:lpstr>
      <vt:lpstr>Working with Copilot in Visual Studio Code </vt:lpstr>
      <vt:lpstr>Code completions with GitHub Copilot in VS Code</vt:lpstr>
      <vt:lpstr>PowerPoint Presentation</vt:lpstr>
      <vt:lpstr>PowerPoint Presentation</vt:lpstr>
      <vt:lpstr>GitHub Copilot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Prompt?</vt:lpstr>
      <vt:lpstr>PowerPoint Presentation</vt:lpstr>
      <vt:lpstr>PowerPoint Presentation</vt:lpstr>
      <vt:lpstr>PowerPoint Presentation</vt:lpstr>
      <vt:lpstr>Instruction: Prompts for Summarization</vt:lpstr>
      <vt:lpstr>PowerPoint Presentation</vt:lpstr>
      <vt:lpstr>Example 1: Summarizing a Document</vt:lpstr>
      <vt:lpstr>Example 2: Generating a Recipe</vt:lpstr>
      <vt:lpstr>Example 3: Writing a Cover Letter</vt:lpstr>
      <vt:lpstr>Example 4: Creating a Chart</vt:lpstr>
      <vt:lpstr>Example 5: Translating Text</vt:lpstr>
      <vt:lpstr>PowerPoint Presentation</vt:lpstr>
      <vt:lpstr>Lab 4: Advanced Prompt Engineering: Zero-shot, one-shot, and few-shot techniques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Sujoy  Saha</dc:creator>
  <cp:lastModifiedBy>Brij Kishor Tiwari</cp:lastModifiedBy>
  <cp:revision>85</cp:revision>
  <dcterms:created xsi:type="dcterms:W3CDTF">2025-01-02T14:33:31Z</dcterms:created>
  <dcterms:modified xsi:type="dcterms:W3CDTF">2025-07-06T16:57:04Z</dcterms:modified>
</cp:coreProperties>
</file>